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698500" y="8657488"/>
            <a:ext cx="11607801" cy="461060"/>
          </a:xfrm>
          <a:prstGeom prst="rect">
            <a:avLst/>
          </a:prstGeom>
        </p:spPr>
        <p:txBody>
          <a:bodyPr anchor="b"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b="1" sz="2304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698500" y="1854200"/>
            <a:ext cx="11609057" cy="3302000"/>
          </a:xfrm>
          <a:prstGeom prst="rect">
            <a:avLst/>
          </a:prstGeom>
        </p:spPr>
        <p:txBody>
          <a:bodyPr anchor="b"/>
          <a:lstStyle>
            <a:lvl1pPr>
              <a:defRPr spc="-164" sz="82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698500" y="5105400"/>
            <a:ext cx="11607800" cy="145639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698500" y="3568700"/>
            <a:ext cx="11607800" cy="26177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/>
          <p:nvPr>
            <p:ph type="body" sz="quarter" idx="21" hasCustomPrompt="1"/>
          </p:nvPr>
        </p:nvSpPr>
        <p:spPr>
          <a:xfrm>
            <a:off x="698500" y="6209979"/>
            <a:ext cx="11607800" cy="67180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Fact information</a:t>
            </a:r>
          </a:p>
        </p:txBody>
      </p:sp>
      <p:sp>
        <p:nvSpPr>
          <p:cNvPr id="107" name="Body Level One…"/>
          <p:cNvSpPr txBox="1"/>
          <p:nvPr>
            <p:ph type="body" idx="1" hasCustomPrompt="1"/>
          </p:nvPr>
        </p:nvSpPr>
        <p:spPr>
          <a:xfrm>
            <a:off x="698500" y="999066"/>
            <a:ext cx="11607800" cy="521091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/>
          <p:nvPr>
            <p:ph type="body" sz="half" idx="1" hasCustomPrompt="1"/>
          </p:nvPr>
        </p:nvSpPr>
        <p:spPr>
          <a:xfrm>
            <a:off x="736600" y="3721100"/>
            <a:ext cx="11531600" cy="2324100"/>
          </a:xfrm>
          <a:prstGeom prst="rect">
            <a:avLst/>
          </a:prstGeom>
        </p:spPr>
        <p:txBody>
          <a:bodyPr anchor="ctr"/>
          <a:lstStyle>
            <a:lvl1pPr marL="457200" indent="-3429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457200" indent="1143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457200" indent="5715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457200" indent="10287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457200" indent="14859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6" name="Attribution"/>
          <p:cNvSpPr txBox="1"/>
          <p:nvPr>
            <p:ph type="body" sz="quarter" idx="21" hasCustomPrompt="1"/>
          </p:nvPr>
        </p:nvSpPr>
        <p:spPr>
          <a:xfrm>
            <a:off x="1219200" y="6426200"/>
            <a:ext cx="11049000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b="1" sz="2304"/>
            </a:lvl1pPr>
          </a:lstStyle>
          <a:p>
            <a:pPr/>
            <a:r>
              <a:t>Attribution</a:t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/>
          <p:nvPr>
            <p:ph type="pic" idx="21"/>
          </p:nvPr>
        </p:nvSpPr>
        <p:spPr>
          <a:xfrm>
            <a:off x="-2082800" y="687558"/>
            <a:ext cx="11165190" cy="837389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Image"/>
          <p:cNvSpPr/>
          <p:nvPr>
            <p:ph type="pic" sz="half" idx="22"/>
          </p:nvPr>
        </p:nvSpPr>
        <p:spPr>
          <a:xfrm>
            <a:off x="6597650" y="292100"/>
            <a:ext cx="5740400" cy="459232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Image"/>
          <p:cNvSpPr/>
          <p:nvPr>
            <p:ph type="pic" idx="23"/>
          </p:nvPr>
        </p:nvSpPr>
        <p:spPr>
          <a:xfrm>
            <a:off x="4984750" y="2749550"/>
            <a:ext cx="7937500" cy="92382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886640052_3195x2556.jpeg"/>
          <p:cNvSpPr/>
          <p:nvPr>
            <p:ph type="pic" idx="21"/>
          </p:nvPr>
        </p:nvSpPr>
        <p:spPr>
          <a:xfrm>
            <a:off x="-1016000" y="-1054100"/>
            <a:ext cx="14427200" cy="115417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"/>
          <p:cNvSpPr/>
          <p:nvPr>
            <p:ph type="pic" idx="21"/>
          </p:nvPr>
        </p:nvSpPr>
        <p:spPr>
          <a:xfrm>
            <a:off x="-376767" y="-915894"/>
            <a:ext cx="17835652" cy="1068219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698500" y="5181600"/>
            <a:ext cx="11607800" cy="3302000"/>
          </a:xfrm>
          <a:prstGeom prst="rect">
            <a:avLst/>
          </a:prstGeom>
        </p:spPr>
        <p:txBody>
          <a:bodyPr anchor="b"/>
          <a:lstStyle>
            <a:lvl1pPr>
              <a:defRPr spc="-164" sz="82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698500" y="8432800"/>
            <a:ext cx="11607800" cy="68976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Author and Date"/>
          <p:cNvSpPr txBox="1"/>
          <p:nvPr>
            <p:ph type="body" sz="quarter" idx="22" hasCustomPrompt="1"/>
          </p:nvPr>
        </p:nvSpPr>
        <p:spPr>
          <a:xfrm>
            <a:off x="698500" y="571500"/>
            <a:ext cx="11607801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b="1" sz="2304"/>
            </a:lvl1pPr>
          </a:lstStyle>
          <a:p>
            <a:pPr/>
            <a:r>
              <a:t>Author and Date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xfrm>
            <a:off x="6349999" y="9220199"/>
            <a:ext cx="297893" cy="28747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eg"/>
          <p:cNvSpPr/>
          <p:nvPr>
            <p:ph type="pic" idx="21"/>
          </p:nvPr>
        </p:nvSpPr>
        <p:spPr>
          <a:xfrm>
            <a:off x="5319129" y="495299"/>
            <a:ext cx="7543801" cy="87800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Body Level One…"/>
          <p:cNvSpPr txBox="1"/>
          <p:nvPr>
            <p:ph type="body" sz="quarter" idx="1" hasCustomPrompt="1"/>
          </p:nvPr>
        </p:nvSpPr>
        <p:spPr>
          <a:xfrm>
            <a:off x="698500" y="5003800"/>
            <a:ext cx="5105400" cy="4044566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Slide Title"/>
          <p:cNvSpPr txBox="1"/>
          <p:nvPr>
            <p:ph type="title" hasCustomPrompt="1"/>
          </p:nvPr>
        </p:nvSpPr>
        <p:spPr>
          <a:xfrm>
            <a:off x="698500" y="692534"/>
            <a:ext cx="5105400" cy="4387466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589358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660384004_1290x1720.jpeg"/>
          <p:cNvSpPr/>
          <p:nvPr>
            <p:ph type="pic" idx="21"/>
          </p:nvPr>
        </p:nvSpPr>
        <p:spPr>
          <a:xfrm>
            <a:off x="6172200" y="596900"/>
            <a:ext cx="6448425" cy="8597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1" name="Slide Title"/>
          <p:cNvSpPr txBox="1"/>
          <p:nvPr>
            <p:ph type="title" hasCustomPrompt="1"/>
          </p:nvPr>
        </p:nvSpPr>
        <p:spPr>
          <a:xfrm>
            <a:off x="698500" y="444500"/>
            <a:ext cx="5105400" cy="10160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2" name="Slide Subtitle"/>
          <p:cNvSpPr txBox="1"/>
          <p:nvPr>
            <p:ph type="body" sz="quarter" idx="22" hasCustomPrompt="1"/>
          </p:nvPr>
        </p:nvSpPr>
        <p:spPr>
          <a:xfrm>
            <a:off x="698500" y="1412977"/>
            <a:ext cx="5105400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Slide Subtitle</a:t>
            </a:r>
          </a:p>
        </p:txBody>
      </p:sp>
      <p:sp>
        <p:nvSpPr>
          <p:cNvPr id="63" name="Body Level One…"/>
          <p:cNvSpPr txBox="1"/>
          <p:nvPr>
            <p:ph type="body" sz="half" idx="1" hasCustomPrompt="1"/>
          </p:nvPr>
        </p:nvSpPr>
        <p:spPr>
          <a:xfrm>
            <a:off x="698500" y="3480196"/>
            <a:ext cx="5105400" cy="5593161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698500" y="3225800"/>
            <a:ext cx="11607800" cy="3302000"/>
          </a:xfrm>
          <a:prstGeom prst="rect">
            <a:avLst/>
          </a:prstGeom>
        </p:spPr>
        <p:txBody>
          <a:bodyPr anchor="ctr"/>
          <a:lstStyle>
            <a:lvl1pPr>
              <a:defRPr b="0"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698500" y="444500"/>
            <a:ext cx="11607800" cy="10160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698500" y="1409700"/>
            <a:ext cx="11607801" cy="671802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1300"/>
              </a:spcBef>
              <a:buSzTx/>
              <a:buNone/>
              <a:defRPr spc="-38" sz="3800"/>
            </a:lvl1pPr>
            <a:lvl2pPr marL="0" indent="457200">
              <a:spcBef>
                <a:spcPts val="1300"/>
              </a:spcBef>
              <a:buSzTx/>
              <a:buNone/>
              <a:defRPr spc="-38" sz="3800"/>
            </a:lvl2pPr>
            <a:lvl3pPr marL="0" indent="914400">
              <a:spcBef>
                <a:spcPts val="1300"/>
              </a:spcBef>
              <a:buSzTx/>
              <a:buNone/>
              <a:defRPr spc="-38" sz="3800"/>
            </a:lvl3pPr>
            <a:lvl4pPr marL="0" indent="1371600">
              <a:spcBef>
                <a:spcPts val="1300"/>
              </a:spcBef>
              <a:buSzTx/>
              <a:buNone/>
              <a:defRPr spc="-38" sz="3800"/>
            </a:lvl4pPr>
            <a:lvl5pPr marL="0" indent="1828800">
              <a:spcBef>
                <a:spcPts val="1300"/>
              </a:spcBef>
              <a:buSzTx/>
              <a:buNone/>
              <a:defRPr spc="-38" sz="38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 hasCustomPrompt="1"/>
          </p:nvPr>
        </p:nvSpPr>
        <p:spPr>
          <a:xfrm>
            <a:off x="698500" y="2959100"/>
            <a:ext cx="11607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Slide Title"/>
          <p:cNvSpPr txBox="1"/>
          <p:nvPr>
            <p:ph type="title" hasCustomPrompt="1"/>
          </p:nvPr>
        </p:nvSpPr>
        <p:spPr>
          <a:xfrm>
            <a:off x="698500" y="440266"/>
            <a:ext cx="1160780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3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81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762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143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524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905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286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667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048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3429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jpeg"/><Relationship Id="rId7" Type="http://schemas.openxmlformats.org/officeDocument/2006/relationships/image" Target="../media/image26.jpeg"/><Relationship Id="rId8" Type="http://schemas.openxmlformats.org/officeDocument/2006/relationships/image" Target="../media/image27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jpeg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jpeg"/><Relationship Id="rId3" Type="http://schemas.openxmlformats.org/officeDocument/2006/relationships/image" Target="../media/image17.pn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9" Type="http://schemas.openxmlformats.org/officeDocument/2006/relationships/image" Target="../media/image11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14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jpeg"/><Relationship Id="rId8" Type="http://schemas.openxmlformats.org/officeDocument/2006/relationships/image" Target="../media/image1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creenshot 2021-04-12 at 10.04.11.png" descr="Screenshot 2021-04-12 at 10.04.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73292" y="3213061"/>
            <a:ext cx="5858216" cy="12723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Life Vests (Not for Dinghy Sailing)"/>
          <p:cNvSpPr txBox="1"/>
          <p:nvPr/>
        </p:nvSpPr>
        <p:spPr>
          <a:xfrm>
            <a:off x="4480404" y="388363"/>
            <a:ext cx="4635704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Life Vests (Not for Dinghy Sailing)</a:t>
            </a:r>
          </a:p>
        </p:txBody>
      </p:sp>
      <p:pic>
        <p:nvPicPr>
          <p:cNvPr id="246" name="th.jpg" descr="th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3096" y="1427367"/>
            <a:ext cx="3208710" cy="32087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th.jpg" descr="th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47327" y="1505094"/>
            <a:ext cx="3501859" cy="35018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th.jpg" descr="th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775524" y="1930167"/>
            <a:ext cx="3718726" cy="37187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th.jpg" descr="th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11119" y="5143776"/>
            <a:ext cx="3836306" cy="38363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th.jpg" descr="th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138032" y="5763023"/>
            <a:ext cx="3718727" cy="37187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th.jpg" descr="th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424009" y="5971037"/>
            <a:ext cx="4336868" cy="28912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th.jpg" descr="th.jp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1171892" y="172075"/>
            <a:ext cx="1679393" cy="1643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warp dir="in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Any Questions?"/>
          <p:cNvSpPr txBox="1"/>
          <p:nvPr/>
        </p:nvSpPr>
        <p:spPr>
          <a:xfrm>
            <a:off x="5369610" y="2849767"/>
            <a:ext cx="2265580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Any Questions?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warp dir="in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creenshot 2021-04-12 at 10.04.24.png" descr="Screenshot 2021-04-12 at 10.04.2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17927" y="1631972"/>
            <a:ext cx="6614834" cy="7250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Screenshot 2021-04-12 at 10.04.11.png" descr="Screenshot 2021-04-12 at 10.04.1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4460" y="314585"/>
            <a:ext cx="5858217" cy="12723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th.jpg" descr="th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5371" y="2896667"/>
            <a:ext cx="5287791" cy="3960266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Clothing"/>
          <p:cNvSpPr txBox="1"/>
          <p:nvPr/>
        </p:nvSpPr>
        <p:spPr>
          <a:xfrm>
            <a:off x="5875121" y="684219"/>
            <a:ext cx="1254558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Clothing</a:t>
            </a:r>
          </a:p>
        </p:txBody>
      </p:sp>
      <p:sp>
        <p:nvSpPr>
          <p:cNvPr id="158" name="Weather appropriate…"/>
          <p:cNvSpPr txBox="1"/>
          <p:nvPr/>
        </p:nvSpPr>
        <p:spPr>
          <a:xfrm>
            <a:off x="7918927" y="1341904"/>
            <a:ext cx="4068624" cy="7069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20000"/>
              </a:lnSpc>
              <a:defRPr sz="1800"/>
            </a:pPr>
            <a:r>
              <a:t>Weather appropriate</a:t>
            </a:r>
          </a:p>
          <a:p>
            <a:pPr>
              <a:lnSpc>
                <a:spcPct val="120000"/>
              </a:lnSpc>
              <a:defRPr sz="1800"/>
            </a:pPr>
            <a:r>
              <a:t>What’s the weather doing?</a:t>
            </a:r>
          </a:p>
          <a:p>
            <a:pPr>
              <a:lnSpc>
                <a:spcPct val="120000"/>
              </a:lnSpc>
              <a:defRPr sz="1800"/>
            </a:pPr>
          </a:p>
          <a:p>
            <a:pPr>
              <a:lnSpc>
                <a:spcPct val="120000"/>
              </a:lnSpc>
              <a:defRPr b="1" sz="1800"/>
            </a:pPr>
            <a:r>
              <a:t>Variables to consider</a:t>
            </a:r>
          </a:p>
          <a:p>
            <a:pPr>
              <a:lnSpc>
                <a:spcPct val="120000"/>
              </a:lnSpc>
              <a:defRPr sz="1800"/>
            </a:pPr>
          </a:p>
          <a:p>
            <a:pPr>
              <a:lnSpc>
                <a:spcPct val="120000"/>
              </a:lnSpc>
              <a:defRPr sz="1800"/>
            </a:pPr>
            <a:r>
              <a:t>Hot / Cold</a:t>
            </a:r>
          </a:p>
          <a:p>
            <a:pPr>
              <a:lnSpc>
                <a:spcPct val="120000"/>
              </a:lnSpc>
              <a:defRPr sz="1800"/>
            </a:pPr>
            <a:r>
              <a:t>Wet / Dry</a:t>
            </a:r>
          </a:p>
          <a:p>
            <a:pPr>
              <a:lnSpc>
                <a:spcPct val="120000"/>
              </a:lnSpc>
              <a:defRPr sz="1800"/>
            </a:pPr>
            <a:r>
              <a:t>Sunny / Cloudy</a:t>
            </a:r>
          </a:p>
          <a:p>
            <a:pPr>
              <a:lnSpc>
                <a:spcPct val="120000"/>
              </a:lnSpc>
              <a:defRPr sz="1800"/>
            </a:pPr>
            <a:r>
              <a:t>Windy / Still</a:t>
            </a:r>
          </a:p>
          <a:p>
            <a:pPr>
              <a:lnSpc>
                <a:spcPct val="120000"/>
              </a:lnSpc>
              <a:defRPr sz="1800"/>
            </a:pPr>
            <a:r>
              <a:t>Wind chill / Feels Like</a:t>
            </a:r>
          </a:p>
          <a:p>
            <a:pPr>
              <a:lnSpc>
                <a:spcPct val="120000"/>
              </a:lnSpc>
              <a:defRPr sz="1800"/>
            </a:pPr>
            <a:r>
              <a:t>Water Temp</a:t>
            </a:r>
          </a:p>
          <a:p>
            <a:pPr>
              <a:lnSpc>
                <a:spcPct val="120000"/>
              </a:lnSpc>
              <a:defRPr sz="1800"/>
            </a:pPr>
            <a:r>
              <a:t>Time of year</a:t>
            </a:r>
          </a:p>
          <a:p>
            <a:pPr>
              <a:lnSpc>
                <a:spcPct val="120000"/>
              </a:lnSpc>
              <a:defRPr sz="1800"/>
            </a:pPr>
            <a:r>
              <a:t>Time of year - temp change rate</a:t>
            </a:r>
          </a:p>
          <a:p>
            <a:pPr>
              <a:lnSpc>
                <a:spcPct val="120000"/>
              </a:lnSpc>
              <a:defRPr sz="1800"/>
            </a:pPr>
            <a:r>
              <a:t>Changes during the day</a:t>
            </a:r>
          </a:p>
          <a:p>
            <a:pPr>
              <a:lnSpc>
                <a:spcPct val="120000"/>
              </a:lnSpc>
              <a:defRPr sz="1800"/>
            </a:pPr>
            <a:r>
              <a:t>Cooler by and on the water</a:t>
            </a:r>
          </a:p>
          <a:p>
            <a:pPr>
              <a:lnSpc>
                <a:spcPct val="120000"/>
              </a:lnSpc>
              <a:defRPr sz="1800"/>
            </a:pPr>
            <a:r>
              <a:t>Type of activity and how active you are</a:t>
            </a:r>
          </a:p>
          <a:p>
            <a:pPr>
              <a:lnSpc>
                <a:spcPct val="120000"/>
              </a:lnSpc>
              <a:defRPr sz="1800"/>
            </a:pPr>
            <a:r>
              <a:t>Time on and off the water</a:t>
            </a:r>
          </a:p>
          <a:p>
            <a:pPr>
              <a:lnSpc>
                <a:spcPct val="120000"/>
              </a:lnSpc>
              <a:defRPr sz="1800"/>
            </a:pPr>
            <a:r>
              <a:t>Time in and Out of the water</a:t>
            </a:r>
          </a:p>
          <a:p>
            <a:pPr>
              <a:lnSpc>
                <a:spcPct val="120000"/>
              </a:lnSpc>
              <a:defRPr sz="1800"/>
            </a:pPr>
            <a:r>
              <a:t>Type of craft / Likely to capsize</a:t>
            </a:r>
          </a:p>
          <a:p>
            <a:pPr>
              <a:lnSpc>
                <a:spcPct val="120000"/>
              </a:lnSpc>
              <a:defRPr sz="1800"/>
            </a:pPr>
            <a:r>
              <a:t>Your personal comfort and preference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warp dir="in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Screenshot 2021-04-14 at 10.29.55.png" descr="Screenshot 2021-04-14 at 10.29.5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34467" y="1115664"/>
            <a:ext cx="6374782" cy="7689831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Mid UV - use sun cream"/>
          <p:cNvSpPr txBox="1"/>
          <p:nvPr/>
        </p:nvSpPr>
        <p:spPr>
          <a:xfrm>
            <a:off x="632000" y="8207126"/>
            <a:ext cx="2713483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800">
                <a:solidFill>
                  <a:schemeClr val="accent5">
                    <a:lumOff val="-29866"/>
                  </a:schemeClr>
                </a:solidFill>
              </a:defRPr>
            </a:lvl1pPr>
          </a:lstStyle>
          <a:p>
            <a:pPr/>
            <a:r>
              <a:t>Mid UV - use sun cream</a:t>
            </a:r>
          </a:p>
        </p:txBody>
      </p:sp>
      <p:sp>
        <p:nvSpPr>
          <p:cNvPr id="162" name="Great wind speed…"/>
          <p:cNvSpPr txBox="1"/>
          <p:nvPr/>
        </p:nvSpPr>
        <p:spPr>
          <a:xfrm>
            <a:off x="349593" y="6100513"/>
            <a:ext cx="2912136" cy="679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1800">
                <a:solidFill>
                  <a:schemeClr val="accent5">
                    <a:lumOff val="-29866"/>
                  </a:schemeClr>
                </a:solidFill>
              </a:defRPr>
            </a:pPr>
            <a:r>
              <a:t>Great wind speed</a:t>
            </a:r>
          </a:p>
          <a:p>
            <a:pPr>
              <a:defRPr b="1" sz="1800">
                <a:solidFill>
                  <a:schemeClr val="accent5">
                    <a:lumOff val="-29866"/>
                  </a:schemeClr>
                </a:solidFill>
              </a:defRPr>
            </a:pPr>
            <a:r>
              <a:t>East N.East could be cold</a:t>
            </a:r>
          </a:p>
        </p:txBody>
      </p:sp>
      <p:sp>
        <p:nvSpPr>
          <p:cNvPr id="163" name="Cold to start but…"/>
          <p:cNvSpPr txBox="1"/>
          <p:nvPr/>
        </p:nvSpPr>
        <p:spPr>
          <a:xfrm>
            <a:off x="824167" y="5099690"/>
            <a:ext cx="1962989" cy="679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1800">
                <a:solidFill>
                  <a:schemeClr val="accent5">
                    <a:lumOff val="-29866"/>
                  </a:schemeClr>
                </a:solidFill>
              </a:defRPr>
            </a:pPr>
            <a:r>
              <a:t>Cold to start but </a:t>
            </a:r>
          </a:p>
          <a:p>
            <a:pPr>
              <a:defRPr b="1" sz="1800">
                <a:solidFill>
                  <a:schemeClr val="accent5">
                    <a:lumOff val="-29866"/>
                  </a:schemeClr>
                </a:solidFill>
              </a:defRPr>
            </a:pPr>
            <a:r>
              <a:t>warming slightly!</a:t>
            </a:r>
          </a:p>
        </p:txBody>
      </p:sp>
      <p:sp>
        <p:nvSpPr>
          <p:cNvPr id="164" name="No Real Rain"/>
          <p:cNvSpPr txBox="1"/>
          <p:nvPr/>
        </p:nvSpPr>
        <p:spPr>
          <a:xfrm>
            <a:off x="834348" y="4023497"/>
            <a:ext cx="1527735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800">
                <a:solidFill>
                  <a:schemeClr val="accent5">
                    <a:lumOff val="-29866"/>
                  </a:schemeClr>
                </a:solidFill>
              </a:defRPr>
            </a:lvl1pPr>
          </a:lstStyle>
          <a:p>
            <a:pPr/>
            <a:r>
              <a:t>No Real Rain</a:t>
            </a:r>
          </a:p>
        </p:txBody>
      </p:sp>
      <p:sp>
        <p:nvSpPr>
          <p:cNvPr id="165" name="Check the right date…"/>
          <p:cNvSpPr txBox="1"/>
          <p:nvPr/>
        </p:nvSpPr>
        <p:spPr>
          <a:xfrm>
            <a:off x="10367809" y="1354606"/>
            <a:ext cx="2336979" cy="679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1800">
                <a:solidFill>
                  <a:schemeClr val="accent5">
                    <a:lumOff val="-29866"/>
                  </a:schemeClr>
                </a:solidFill>
              </a:defRPr>
            </a:pPr>
            <a:r>
              <a:t>Check the right date</a:t>
            </a:r>
          </a:p>
          <a:p>
            <a:pPr>
              <a:defRPr b="1" sz="1800">
                <a:solidFill>
                  <a:schemeClr val="accent5">
                    <a:lumOff val="-29866"/>
                  </a:schemeClr>
                </a:solidFill>
              </a:defRPr>
            </a:pPr>
            <a:r>
              <a:t>Water temp cold!</a:t>
            </a:r>
          </a:p>
        </p:txBody>
      </p:sp>
      <p:sp>
        <p:nvSpPr>
          <p:cNvPr id="166" name="Sunny - Good News"/>
          <p:cNvSpPr txBox="1"/>
          <p:nvPr/>
        </p:nvSpPr>
        <p:spPr>
          <a:xfrm>
            <a:off x="461387" y="3368891"/>
            <a:ext cx="2273657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800">
                <a:solidFill>
                  <a:schemeClr val="accent5">
                    <a:lumOff val="-29866"/>
                  </a:schemeClr>
                </a:solidFill>
              </a:defRPr>
            </a:lvl1pPr>
          </a:lstStyle>
          <a:p>
            <a:pPr/>
            <a:r>
              <a:t>Sunny - Good News</a:t>
            </a:r>
          </a:p>
        </p:txBody>
      </p:sp>
      <p:sp>
        <p:nvSpPr>
          <p:cNvPr id="167" name="Forecast"/>
          <p:cNvSpPr txBox="1"/>
          <p:nvPr/>
        </p:nvSpPr>
        <p:spPr>
          <a:xfrm>
            <a:off x="5852566" y="331605"/>
            <a:ext cx="1299668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Forecast</a:t>
            </a:r>
          </a:p>
        </p:txBody>
      </p:sp>
      <p:grpSp>
        <p:nvGrpSpPr>
          <p:cNvPr id="172" name="Group"/>
          <p:cNvGrpSpPr/>
          <p:nvPr/>
        </p:nvGrpSpPr>
        <p:grpSpPr>
          <a:xfrm>
            <a:off x="2944780" y="3147777"/>
            <a:ext cx="5027366" cy="829298"/>
            <a:chOff x="-25399" y="-38099"/>
            <a:chExt cx="5027364" cy="829296"/>
          </a:xfrm>
        </p:grpSpPr>
        <p:pic>
          <p:nvPicPr>
            <p:cNvPr id="168" name="Rectangle Rectangle" descr="Rectangle Rectangl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931328" y="-38100"/>
              <a:ext cx="3070637" cy="829297"/>
            </a:xfrm>
            <a:prstGeom prst="rect">
              <a:avLst/>
            </a:prstGeom>
            <a:effectLst/>
          </p:spPr>
        </p:pic>
        <p:pic>
          <p:nvPicPr>
            <p:cNvPr id="170" name="Line Line" descr="Line 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0800000">
              <a:off x="-25400" y="250789"/>
              <a:ext cx="1989450" cy="206959"/>
            </a:xfrm>
            <a:prstGeom prst="rect">
              <a:avLst/>
            </a:prstGeom>
            <a:effectLst/>
          </p:spPr>
        </p:pic>
      </p:grpSp>
      <p:grpSp>
        <p:nvGrpSpPr>
          <p:cNvPr id="177" name="Group"/>
          <p:cNvGrpSpPr/>
          <p:nvPr/>
        </p:nvGrpSpPr>
        <p:grpSpPr>
          <a:xfrm>
            <a:off x="2634113" y="4024062"/>
            <a:ext cx="5338033" cy="434585"/>
            <a:chOff x="-25400" y="-38100"/>
            <a:chExt cx="5338032" cy="434583"/>
          </a:xfrm>
        </p:grpSpPr>
        <p:pic>
          <p:nvPicPr>
            <p:cNvPr id="173" name="Rectangle Rectangle" descr="Rectangle Rectangl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241995" y="-38100"/>
              <a:ext cx="3070638" cy="434584"/>
            </a:xfrm>
            <a:prstGeom prst="rect">
              <a:avLst/>
            </a:prstGeom>
            <a:effectLst/>
          </p:spPr>
        </p:pic>
        <p:pic>
          <p:nvPicPr>
            <p:cNvPr id="175" name="Line Line" descr="Line 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10800000">
              <a:off x="-25401" y="51390"/>
              <a:ext cx="2300118" cy="206959"/>
            </a:xfrm>
            <a:prstGeom prst="rect">
              <a:avLst/>
            </a:prstGeom>
            <a:effectLst/>
          </p:spPr>
        </p:pic>
      </p:grpSp>
      <p:grpSp>
        <p:nvGrpSpPr>
          <p:cNvPr id="182" name="Group"/>
          <p:cNvGrpSpPr/>
          <p:nvPr/>
        </p:nvGrpSpPr>
        <p:grpSpPr>
          <a:xfrm>
            <a:off x="2944780" y="5221982"/>
            <a:ext cx="5027366" cy="434585"/>
            <a:chOff x="-25399" y="-38100"/>
            <a:chExt cx="5027364" cy="434583"/>
          </a:xfrm>
        </p:grpSpPr>
        <p:pic>
          <p:nvPicPr>
            <p:cNvPr id="178" name="Rectangle Rectangle" descr="Rectangle Rectangl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931328" y="-38100"/>
              <a:ext cx="3070637" cy="434584"/>
            </a:xfrm>
            <a:prstGeom prst="rect">
              <a:avLst/>
            </a:prstGeom>
            <a:effectLst/>
          </p:spPr>
        </p:pic>
        <p:pic>
          <p:nvPicPr>
            <p:cNvPr id="180" name="Line Line" descr="Line 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0800000">
              <a:off x="-25400" y="75713"/>
              <a:ext cx="1989450" cy="206958"/>
            </a:xfrm>
            <a:prstGeom prst="rect">
              <a:avLst/>
            </a:prstGeom>
            <a:effectLst/>
          </p:spPr>
        </p:pic>
      </p:grpSp>
      <p:grpSp>
        <p:nvGrpSpPr>
          <p:cNvPr id="187" name="Group"/>
          <p:cNvGrpSpPr/>
          <p:nvPr/>
        </p:nvGrpSpPr>
        <p:grpSpPr>
          <a:xfrm>
            <a:off x="3382331" y="5771500"/>
            <a:ext cx="4589815" cy="1153167"/>
            <a:chOff x="-25400" y="-38100"/>
            <a:chExt cx="4589813" cy="1153166"/>
          </a:xfrm>
        </p:grpSpPr>
        <p:pic>
          <p:nvPicPr>
            <p:cNvPr id="183" name="Rectangle Rectangle" descr="Rectangle Rectangl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493777" y="-38101"/>
              <a:ext cx="3070637" cy="1153168"/>
            </a:xfrm>
            <a:prstGeom prst="rect">
              <a:avLst/>
            </a:prstGeom>
            <a:effectLst/>
          </p:spPr>
        </p:pic>
        <p:pic>
          <p:nvPicPr>
            <p:cNvPr id="185" name="Line Line" descr="Line 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10800000">
              <a:off x="-25401" y="435004"/>
              <a:ext cx="1554196" cy="206959"/>
            </a:xfrm>
            <a:prstGeom prst="rect">
              <a:avLst/>
            </a:prstGeom>
            <a:effectLst/>
          </p:spPr>
        </p:pic>
      </p:grpSp>
      <p:grpSp>
        <p:nvGrpSpPr>
          <p:cNvPr id="192" name="Group"/>
          <p:cNvGrpSpPr/>
          <p:nvPr/>
        </p:nvGrpSpPr>
        <p:grpSpPr>
          <a:xfrm>
            <a:off x="3445054" y="7986012"/>
            <a:ext cx="3298708" cy="829298"/>
            <a:chOff x="-25400" y="-38099"/>
            <a:chExt cx="3298706" cy="829296"/>
          </a:xfrm>
        </p:grpSpPr>
        <p:pic>
          <p:nvPicPr>
            <p:cNvPr id="188" name="Rectangle Rectangle" descr="Rectangle Rectangl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561320" y="-38100"/>
              <a:ext cx="1711987" cy="829297"/>
            </a:xfrm>
            <a:prstGeom prst="rect">
              <a:avLst/>
            </a:prstGeom>
            <a:effectLst/>
          </p:spPr>
        </p:pic>
        <p:pic>
          <p:nvPicPr>
            <p:cNvPr id="190" name="Line Line" descr="Line 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 rot="10800000">
              <a:off x="-25401" y="320340"/>
              <a:ext cx="1650623" cy="206958"/>
            </a:xfrm>
            <a:prstGeom prst="rect">
              <a:avLst/>
            </a:prstGeom>
            <a:effectLst/>
          </p:spPr>
        </p:pic>
      </p:grpSp>
      <p:grpSp>
        <p:nvGrpSpPr>
          <p:cNvPr id="197" name="Group"/>
          <p:cNvGrpSpPr/>
          <p:nvPr/>
        </p:nvGrpSpPr>
        <p:grpSpPr>
          <a:xfrm>
            <a:off x="6669467" y="1165195"/>
            <a:ext cx="3446261" cy="1368902"/>
            <a:chOff x="-38100" y="-38099"/>
            <a:chExt cx="3446260" cy="1368901"/>
          </a:xfrm>
        </p:grpSpPr>
        <p:pic>
          <p:nvPicPr>
            <p:cNvPr id="193" name="Rectangle Rectangle" descr="Rectangle Rectangl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-38100" y="-38100"/>
              <a:ext cx="1711987" cy="1368902"/>
            </a:xfrm>
            <a:prstGeom prst="rect">
              <a:avLst/>
            </a:prstGeom>
            <a:effectLst/>
          </p:spPr>
        </p:pic>
        <p:pic>
          <p:nvPicPr>
            <p:cNvPr id="195" name="Line Line" descr="Line 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588954" y="387416"/>
              <a:ext cx="1819207" cy="206959"/>
            </a:xfrm>
            <a:prstGeom prst="rect">
              <a:avLst/>
            </a:prstGeom>
            <a:effectLst/>
          </p:spPr>
        </p:pic>
      </p:grpSp>
      <p:pic>
        <p:nvPicPr>
          <p:cNvPr id="198" name="Met-Office.png" descr="Met-Office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0581985" y="7369282"/>
            <a:ext cx="2273657" cy="14210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warp dir="in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Wet Suites"/>
          <p:cNvSpPr txBox="1"/>
          <p:nvPr/>
        </p:nvSpPr>
        <p:spPr>
          <a:xfrm>
            <a:off x="6013091" y="388363"/>
            <a:ext cx="1570331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Wet Suites</a:t>
            </a:r>
          </a:p>
        </p:txBody>
      </p:sp>
      <p:sp>
        <p:nvSpPr>
          <p:cNvPr id="201" name="Long / Medium / Short?…"/>
          <p:cNvSpPr txBox="1"/>
          <p:nvPr/>
        </p:nvSpPr>
        <p:spPr>
          <a:xfrm>
            <a:off x="558892" y="3060664"/>
            <a:ext cx="3474416" cy="1238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Long / Medium / Short?</a:t>
            </a:r>
          </a:p>
          <a:p>
            <a:pPr/>
          </a:p>
          <a:p>
            <a:pPr/>
            <a:r>
              <a:t>Depends on the weather conditions</a:t>
            </a:r>
          </a:p>
          <a:p>
            <a:pPr/>
            <a:r>
              <a:t>Do you like exposed legs?</a:t>
            </a:r>
          </a:p>
          <a:p>
            <a:pPr/>
            <a:r>
              <a:t>Shorties are best for warmer weather</a:t>
            </a:r>
          </a:p>
        </p:txBody>
      </p:sp>
      <p:sp>
        <p:nvSpPr>
          <p:cNvPr id="202" name="2/3mm or 4/5mm?…"/>
          <p:cNvSpPr txBox="1"/>
          <p:nvPr/>
        </p:nvSpPr>
        <p:spPr>
          <a:xfrm>
            <a:off x="8600398" y="3472290"/>
            <a:ext cx="4110432" cy="1238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2/3mm or 4/5mm?</a:t>
            </a:r>
          </a:p>
          <a:p>
            <a:pPr/>
          </a:p>
          <a:p>
            <a:pPr/>
            <a:r>
              <a:t>Thickness provides thermal insulation</a:t>
            </a:r>
          </a:p>
          <a:p>
            <a:pPr/>
            <a:r>
              <a:t>How long are you going to be in the water</a:t>
            </a:r>
          </a:p>
          <a:p>
            <a:pPr/>
            <a:r>
              <a:t>When out of water how warm is the weather</a:t>
            </a:r>
          </a:p>
        </p:txBody>
      </p:sp>
      <p:sp>
        <p:nvSpPr>
          <p:cNvPr id="203" name="Keep you warm in the water for longer…"/>
          <p:cNvSpPr txBox="1"/>
          <p:nvPr/>
        </p:nvSpPr>
        <p:spPr>
          <a:xfrm>
            <a:off x="4182107" y="1144261"/>
            <a:ext cx="5232299" cy="1467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Keep you warm in the water for longer</a:t>
            </a:r>
          </a:p>
          <a:p>
            <a:pPr/>
            <a:r>
              <a:t>Thin layer of water is initially cold until body warms it up </a:t>
            </a:r>
          </a:p>
          <a:p>
            <a:pPr/>
            <a:r>
              <a:t>Needs to be tight fitting to work</a:t>
            </a:r>
          </a:p>
          <a:p>
            <a:pPr/>
            <a:r>
              <a:t>Won’t keep you dry</a:t>
            </a:r>
          </a:p>
          <a:p>
            <a:pPr/>
            <a:r>
              <a:t>What else will you use it for?</a:t>
            </a:r>
          </a:p>
        </p:txBody>
      </p:sp>
      <p:sp>
        <p:nvSpPr>
          <p:cNvPr id="204" name="Cost?…"/>
          <p:cNvSpPr txBox="1"/>
          <p:nvPr/>
        </p:nvSpPr>
        <p:spPr>
          <a:xfrm>
            <a:off x="755295" y="6444106"/>
            <a:ext cx="2026819" cy="1238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Cost?</a:t>
            </a:r>
          </a:p>
          <a:p>
            <a:pPr/>
          </a:p>
          <a:p>
            <a:pPr/>
            <a:r>
              <a:t>Entry level £20-£30</a:t>
            </a:r>
          </a:p>
          <a:p>
            <a:pPr/>
            <a:r>
              <a:t>Mid Range £50 - £80</a:t>
            </a:r>
          </a:p>
          <a:p>
            <a:pPr/>
            <a:r>
              <a:t>Top end £100-£300+</a:t>
            </a:r>
          </a:p>
        </p:txBody>
      </p:sp>
      <p:sp>
        <p:nvSpPr>
          <p:cNvPr id="205" name="Sailing Specific?…"/>
          <p:cNvSpPr txBox="1"/>
          <p:nvPr/>
        </p:nvSpPr>
        <p:spPr>
          <a:xfrm>
            <a:off x="9441571" y="7097031"/>
            <a:ext cx="3328518" cy="1010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Sailing Specific?</a:t>
            </a:r>
          </a:p>
          <a:p>
            <a:pPr/>
          </a:p>
          <a:p>
            <a:pPr/>
            <a:r>
              <a:t>strengthened areas knees / bottom</a:t>
            </a:r>
          </a:p>
          <a:p>
            <a:pPr/>
            <a:r>
              <a:t>maybe more comfortable for sailing</a:t>
            </a:r>
          </a:p>
        </p:txBody>
      </p:sp>
      <p:pic>
        <p:nvPicPr>
          <p:cNvPr id="206" name="421996.jpg" descr="42199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24114" y="3614017"/>
            <a:ext cx="2026820" cy="42929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422338.jpg" descr="422338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16928" y="5097596"/>
            <a:ext cx="2123106" cy="35974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warp dir="in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Keeping the wind out!"/>
          <p:cNvSpPr txBox="1"/>
          <p:nvPr/>
        </p:nvSpPr>
        <p:spPr>
          <a:xfrm>
            <a:off x="4957673" y="529860"/>
            <a:ext cx="3089454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Keeping the wind out!</a:t>
            </a:r>
          </a:p>
        </p:txBody>
      </p:sp>
      <p:sp>
        <p:nvSpPr>
          <p:cNvPr id="210" name="Spray Jackets"/>
          <p:cNvSpPr txBox="1"/>
          <p:nvPr/>
        </p:nvSpPr>
        <p:spPr>
          <a:xfrm>
            <a:off x="1654298" y="1949616"/>
            <a:ext cx="1566596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Spray Jackets</a:t>
            </a:r>
          </a:p>
        </p:txBody>
      </p:sp>
      <p:pic>
        <p:nvPicPr>
          <p:cNvPr id="211" name="th.jpg" descr="th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429" y="3058446"/>
            <a:ext cx="4309081" cy="428180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Screenshot 2021-04-12 at 17.14.44.png" descr="Screenshot 2021-04-12 at 17.14.4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65891" y="2826603"/>
            <a:ext cx="3779678" cy="4281809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Pack away Jacket and Trousers"/>
          <p:cNvSpPr txBox="1"/>
          <p:nvPr/>
        </p:nvSpPr>
        <p:spPr>
          <a:xfrm>
            <a:off x="8018428" y="1949616"/>
            <a:ext cx="3344876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Pack away Jacket and Trousers</a:t>
            </a:r>
          </a:p>
        </p:txBody>
      </p:sp>
      <p:pic>
        <p:nvPicPr>
          <p:cNvPr id="214" name="Screenshot 2021-04-12 at 17.15.42.png" descr="Screenshot 2021-04-12 at 17.15.4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109753" y="4477003"/>
            <a:ext cx="2244782" cy="3383344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£50"/>
          <p:cNvSpPr txBox="1"/>
          <p:nvPr/>
        </p:nvSpPr>
        <p:spPr>
          <a:xfrm>
            <a:off x="2865166" y="7633564"/>
            <a:ext cx="495606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£50</a:t>
            </a:r>
          </a:p>
        </p:txBody>
      </p:sp>
      <p:sp>
        <p:nvSpPr>
          <p:cNvPr id="216" name="£18"/>
          <p:cNvSpPr txBox="1"/>
          <p:nvPr/>
        </p:nvSpPr>
        <p:spPr>
          <a:xfrm>
            <a:off x="7957402" y="7336074"/>
            <a:ext cx="495605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£18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warp dir="in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Hot Day + Warm water"/>
          <p:cNvSpPr txBox="1"/>
          <p:nvPr/>
        </p:nvSpPr>
        <p:spPr>
          <a:xfrm>
            <a:off x="5026108" y="401226"/>
            <a:ext cx="3209850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Hot Day + Warm water</a:t>
            </a:r>
          </a:p>
        </p:txBody>
      </p:sp>
      <p:sp>
        <p:nvSpPr>
          <p:cNvPr id="219" name="T-shirt or Rash vest…"/>
          <p:cNvSpPr txBox="1"/>
          <p:nvPr/>
        </p:nvSpPr>
        <p:spPr>
          <a:xfrm>
            <a:off x="5587359" y="1778834"/>
            <a:ext cx="2087348" cy="137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20000"/>
              </a:lnSpc>
              <a:defRPr sz="1800"/>
            </a:pPr>
            <a:r>
              <a:t>T-shirt or Rash vest</a:t>
            </a:r>
          </a:p>
          <a:p>
            <a:pPr>
              <a:lnSpc>
                <a:spcPct val="120000"/>
              </a:lnSpc>
              <a:defRPr sz="1800"/>
            </a:pPr>
            <a:r>
              <a:t>Shorts</a:t>
            </a:r>
          </a:p>
          <a:p>
            <a:pPr>
              <a:lnSpc>
                <a:spcPct val="120000"/>
              </a:lnSpc>
              <a:defRPr sz="1800"/>
            </a:pPr>
            <a:r>
              <a:t>Hat</a:t>
            </a:r>
          </a:p>
          <a:p>
            <a:pPr>
              <a:lnSpc>
                <a:spcPct val="120000"/>
              </a:lnSpc>
              <a:defRPr sz="1800"/>
            </a:pPr>
            <a:r>
              <a:t>Sunglasses</a:t>
            </a:r>
          </a:p>
        </p:txBody>
      </p:sp>
      <p:pic>
        <p:nvPicPr>
          <p:cNvPr id="220" name="148166.jpg" descr="14816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2639" y="2298675"/>
            <a:ext cx="5219701" cy="3873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Screenshot 2021-04-12 at 17.04.16.png" descr="Screenshot 2021-04-12 at 17.04.1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23258" y="4071675"/>
            <a:ext cx="1958284" cy="30346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th.jpg" descr="th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990087" y="4331484"/>
            <a:ext cx="2277771" cy="22777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564223.jpg" descr="564223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36458" y="6736157"/>
            <a:ext cx="2701508" cy="27015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pid37458-tropics_sunglass_straps.jpg" descr="pid37458-tropics_sunglass_straps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304909" y="1673937"/>
            <a:ext cx="2601771" cy="26017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th.jpg" descr="th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493271" y="6407766"/>
            <a:ext cx="2937367" cy="1958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292682-Nivea-Sun-200ml-Lotion-F-301.jpg" descr="292682-Nivea-Sun-200ml-Lotion-F-301.jp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401225" y="7643417"/>
            <a:ext cx="1412589" cy="14125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waterbottle.jpg" descr="waterbottle.jp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744365" y="7107788"/>
            <a:ext cx="1310800" cy="19582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warp dir="in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Dry Suits - If you sail a lot in the cold!"/>
          <p:cNvSpPr txBox="1"/>
          <p:nvPr/>
        </p:nvSpPr>
        <p:spPr>
          <a:xfrm>
            <a:off x="4206389" y="388363"/>
            <a:ext cx="5183735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Dry Suits - If you sail a lot in the cold!</a:t>
            </a:r>
          </a:p>
        </p:txBody>
      </p:sp>
      <p:pic>
        <p:nvPicPr>
          <p:cNvPr id="230" name="th.jpg" descr="th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32007" y="3867401"/>
            <a:ext cx="4938889" cy="49388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th.jpg" descr="th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07988" y="1736542"/>
            <a:ext cx="5576597" cy="5576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th.jpg" descr="th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47033" y="3680747"/>
            <a:ext cx="5312197" cy="5312198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Expensive £350 plus…"/>
          <p:cNvSpPr txBox="1"/>
          <p:nvPr/>
        </p:nvSpPr>
        <p:spPr>
          <a:xfrm>
            <a:off x="6643793" y="1749405"/>
            <a:ext cx="3293213" cy="171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20000"/>
              </a:lnSpc>
              <a:defRPr sz="1800"/>
            </a:pPr>
            <a:r>
              <a:t>Expensive £350 plus</a:t>
            </a:r>
          </a:p>
          <a:p>
            <a:pPr>
              <a:lnSpc>
                <a:spcPct val="120000"/>
              </a:lnSpc>
              <a:defRPr sz="1800"/>
            </a:pPr>
            <a:r>
              <a:t>Need to sail lots to justify cost</a:t>
            </a:r>
          </a:p>
          <a:p>
            <a:pPr>
              <a:lnSpc>
                <a:spcPct val="120000"/>
              </a:lnSpc>
              <a:defRPr sz="1800"/>
            </a:pPr>
            <a:r>
              <a:t>Good for winter and cold water</a:t>
            </a:r>
          </a:p>
          <a:p>
            <a:pPr>
              <a:lnSpc>
                <a:spcPct val="120000"/>
              </a:lnSpc>
              <a:defRPr sz="1800"/>
            </a:pPr>
            <a:r>
              <a:t>Will keep you dry</a:t>
            </a:r>
          </a:p>
          <a:p>
            <a:pPr>
              <a:lnSpc>
                <a:spcPct val="120000"/>
              </a:lnSpc>
              <a:defRPr sz="1800"/>
            </a:pPr>
            <a:r>
              <a:t>Needs maintenance and care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warp dir="in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Buoyancy Aids (50N)"/>
          <p:cNvSpPr txBox="1"/>
          <p:nvPr/>
        </p:nvSpPr>
        <p:spPr>
          <a:xfrm>
            <a:off x="5321347" y="388363"/>
            <a:ext cx="2953818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Buoyancy Aids (50N)</a:t>
            </a:r>
          </a:p>
        </p:txBody>
      </p:sp>
      <p:pic>
        <p:nvPicPr>
          <p:cNvPr id="236" name="th.jpg" descr="th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54172" y="1323199"/>
            <a:ext cx="2764737" cy="27647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th.jpg" descr="th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62550" y="3910758"/>
            <a:ext cx="2953818" cy="29538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th.jpg" descr="th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57010" y="5937337"/>
            <a:ext cx="3584356" cy="35843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th.jpg" descr="th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669291" y="1587099"/>
            <a:ext cx="2874968" cy="295381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th.jpg" descr="th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790294" y="4561405"/>
            <a:ext cx="3403387" cy="34033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th.jpg" descr="th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25835" y="1931295"/>
            <a:ext cx="2764737" cy="27647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IMG_2204(1).JPG" descr="IMG_2204(1).JP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285237" y="4617709"/>
            <a:ext cx="3403386" cy="4537849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£30 - £90"/>
          <p:cNvSpPr txBox="1"/>
          <p:nvPr/>
        </p:nvSpPr>
        <p:spPr>
          <a:xfrm>
            <a:off x="5955931" y="8677124"/>
            <a:ext cx="1092938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£30 - £90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warp dir="in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