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CD8BB">
                <a:alpha val="76322"/>
              </a:srgbClr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CD8BB">
                  <a:alpha val="76322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108BCF">
                  <a:alpha val="60156"/>
                </a:srgbClr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FCD8BA">
                  <a:alpha val="76264"/>
                </a:srgbClr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3600" u="none">
                      <a:solidFill>
                        <a:srgbClr val="FFFFFF"/>
                      </a:solidFill>
                      <a:latin typeface="Helvetica Neue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3600" u="none">
                    <a:solidFill>
                      <a:srgbClr val="FFFFFF"/>
                    </a:solidFill>
                    <a:latin typeface="Helvetica Neue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ptCount val="3"/>
                <c:pt idx="0">
                  <c:v>45.000000</c:v>
                </c:pt>
                <c:pt idx="1">
                  <c:v>270.000000</c:v>
                </c:pt>
                <c:pt idx="2">
                  <c:v>45.000000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roup"/>
          <p:cNvGrpSpPr/>
          <p:nvPr/>
        </p:nvGrpSpPr>
        <p:grpSpPr>
          <a:xfrm>
            <a:off x="210410" y="8084233"/>
            <a:ext cx="1767945" cy="1443350"/>
            <a:chOff x="0" y="0"/>
            <a:chExt cx="1767944" cy="1443348"/>
          </a:xfrm>
        </p:grpSpPr>
        <p:pic>
          <p:nvPicPr>
            <p:cNvPr id="142" name="FOSSC_LOGO.jpg" descr="FOSSC_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67662" y="0"/>
              <a:ext cx="1032620" cy="7765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FOSSC…"/>
            <p:cNvSpPr txBox="1"/>
            <p:nvPr/>
          </p:nvSpPr>
          <p:spPr>
            <a:xfrm>
              <a:off x="0" y="882997"/>
              <a:ext cx="1767945" cy="5603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0718E0"/>
                  </a:solidFill>
                </a:defRPr>
              </a:pPr>
              <a:r>
                <a:t>FOSSC</a:t>
              </a:r>
            </a:p>
            <a:p>
              <a:pPr>
                <a:defRPr>
                  <a:solidFill>
                    <a:srgbClr val="0718E0"/>
                  </a:solidFill>
                </a:defRPr>
              </a:pPr>
              <a:r>
                <a:t>Sail Training 2021</a:t>
              </a:r>
            </a:p>
          </p:txBody>
        </p:sp>
        <p:sp>
          <p:nvSpPr>
            <p:cNvPr id="144" name="Water"/>
            <p:cNvSpPr/>
            <p:nvPr/>
          </p:nvSpPr>
          <p:spPr>
            <a:xfrm>
              <a:off x="75812" y="882997"/>
              <a:ext cx="1616321" cy="56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1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E98D3B">
                <a:alpha val="1506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146" name="RYA-Training-Centre-logo.jpg" descr="RYA-Training-Centre-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83900" y="8112280"/>
            <a:ext cx="1767945" cy="138725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chart" Target="../charts/chart8.xml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chart" Target="../charts/chart2.xml"/><Relationship Id="rId4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chart" Target="../charts/chart3.xml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chart" Target="../charts/chart6.xml"/><Relationship Id="rId4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chart" Target="../charts/chart7.xml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shot 2021-04-21 at 08.23.27.png" descr="Screenshot 2021-04-21 at 08.23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0" y="1222625"/>
            <a:ext cx="7289800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oints of Sailing"/>
          <p:cNvSpPr txBox="1"/>
          <p:nvPr/>
        </p:nvSpPr>
        <p:spPr>
          <a:xfrm>
            <a:off x="5161178" y="4145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Screenshot 2021-04-14 at 17.06.49.png" descr="Screenshot 2021-04-14 at 17.06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grpSp>
        <p:nvGrpSpPr>
          <p:cNvPr id="508" name="Group"/>
          <p:cNvGrpSpPr/>
          <p:nvPr/>
        </p:nvGrpSpPr>
        <p:grpSpPr>
          <a:xfrm>
            <a:off x="2066725" y="1506935"/>
            <a:ext cx="8871350" cy="6739730"/>
            <a:chOff x="0" y="0"/>
            <a:chExt cx="8871348" cy="6739728"/>
          </a:xfrm>
        </p:grpSpPr>
        <p:sp>
          <p:nvSpPr>
            <p:cNvPr id="485" name="Port…"/>
            <p:cNvSpPr txBox="1"/>
            <p:nvPr/>
          </p:nvSpPr>
          <p:spPr>
            <a:xfrm>
              <a:off x="7386041" y="3361402"/>
              <a:ext cx="565811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Port</a:t>
              </a:r>
            </a:p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486" name="Starboard…"/>
            <p:cNvSpPr txBox="1"/>
            <p:nvPr/>
          </p:nvSpPr>
          <p:spPr>
            <a:xfrm>
              <a:off x="307381" y="3361402"/>
              <a:ext cx="1077876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Starboard</a:t>
              </a:r>
            </a:p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525" name="Connection Line"/>
            <p:cNvSpPr/>
            <p:nvPr/>
          </p:nvSpPr>
          <p:spPr>
            <a:xfrm>
              <a:off x="8062912" y="2129031"/>
              <a:ext cx="623073" cy="305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4281" y="0"/>
                  </a:moveTo>
                  <a:cubicBezTo>
                    <a:pt x="21600" y="7472"/>
                    <a:pt x="20173" y="14672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526" name="Connection Line"/>
            <p:cNvSpPr/>
            <p:nvPr/>
          </p:nvSpPr>
          <p:spPr>
            <a:xfrm>
              <a:off x="-1" y="2236254"/>
              <a:ext cx="623073" cy="305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12000" y="21600"/>
                  </a:moveTo>
                  <a:cubicBezTo>
                    <a:pt x="-5319" y="14128"/>
                    <a:pt x="-3892" y="6928"/>
                    <a:pt x="16281" y="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89" name="Heading up"/>
            <p:cNvSpPr txBox="1"/>
            <p:nvPr/>
          </p:nvSpPr>
          <p:spPr>
            <a:xfrm>
              <a:off x="264100" y="1723000"/>
              <a:ext cx="1164438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Heading up</a:t>
              </a:r>
            </a:p>
          </p:txBody>
        </p:sp>
        <p:sp>
          <p:nvSpPr>
            <p:cNvPr id="490" name="Bearing Away"/>
            <p:cNvSpPr txBox="1"/>
            <p:nvPr/>
          </p:nvSpPr>
          <p:spPr>
            <a:xfrm>
              <a:off x="7507977" y="5342500"/>
              <a:ext cx="1363372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Bearing Away</a:t>
              </a:r>
            </a:p>
          </p:txBody>
        </p:sp>
        <p:grpSp>
          <p:nvGrpSpPr>
            <p:cNvPr id="507" name="Group"/>
            <p:cNvGrpSpPr/>
            <p:nvPr/>
          </p:nvGrpSpPr>
          <p:grpSpPr>
            <a:xfrm>
              <a:off x="1480613" y="-1"/>
              <a:ext cx="5810072" cy="6739730"/>
              <a:chOff x="0" y="0"/>
              <a:chExt cx="5810070" cy="6739728"/>
            </a:xfrm>
          </p:grpSpPr>
          <p:grpSp>
            <p:nvGrpSpPr>
              <p:cNvPr id="498" name="Group"/>
              <p:cNvGrpSpPr/>
              <p:nvPr/>
            </p:nvGrpSpPr>
            <p:grpSpPr>
              <a:xfrm>
                <a:off x="0" y="-1"/>
                <a:ext cx="5810071" cy="6739730"/>
                <a:chOff x="0" y="0"/>
                <a:chExt cx="5810070" cy="6739728"/>
              </a:xfrm>
            </p:grpSpPr>
            <p:grpSp>
              <p:nvGrpSpPr>
                <p:cNvPr id="494" name="Group"/>
                <p:cNvGrpSpPr/>
                <p:nvPr/>
              </p:nvGrpSpPr>
              <p:grpSpPr>
                <a:xfrm>
                  <a:off x="0" y="929657"/>
                  <a:ext cx="5810071" cy="5810072"/>
                  <a:chOff x="0" y="0"/>
                  <a:chExt cx="5810070" cy="5810070"/>
                </a:xfrm>
              </p:grpSpPr>
              <p:graphicFrame>
                <p:nvGraphicFramePr>
                  <p:cNvPr id="491" name="2D Pie Chart"/>
                  <p:cNvGraphicFramePr/>
                  <p:nvPr/>
                </p:nvGraphicFramePr>
                <p:xfrm>
                  <a:off x="0" y="0"/>
                  <a:ext cx="5810071" cy="5810071"/>
                </p:xfrm>
                <a:graphic xmlns:a="http://schemas.openxmlformats.org/drawingml/2006/main">
                  <a:graphicData uri="http://schemas.openxmlformats.org/drawingml/2006/chart">
                    <c:chart xmlns:c="http://schemas.openxmlformats.org/drawingml/2006/chart" r:id="rId3"/>
                  </a:graphicData>
                </a:graphic>
              </p:graphicFrame>
              <p:pic>
                <p:nvPicPr>
                  <p:cNvPr id="492" name="No entry for all vehicular traffic.png" descr="No entry for all vehicular traffic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2551048" y="504273"/>
                    <a:ext cx="707975" cy="7079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493" name="NO GO…"/>
                  <p:cNvSpPr txBox="1"/>
                  <p:nvPr/>
                </p:nvSpPr>
                <p:spPr>
                  <a:xfrm>
                    <a:off x="2514738" y="1314042"/>
                    <a:ext cx="780594" cy="5531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/>
                    <a:r>
                      <a:t>NO GO</a:t>
                    </a:r>
                  </a:p>
                  <a:p>
                    <a:pPr/>
                    <a:r>
                      <a:t>ZONE</a:t>
                    </a:r>
                  </a:p>
                </p:txBody>
              </p:sp>
            </p:grpSp>
            <p:grpSp>
              <p:nvGrpSpPr>
                <p:cNvPr id="497" name="Group"/>
                <p:cNvGrpSpPr/>
                <p:nvPr/>
              </p:nvGrpSpPr>
              <p:grpSpPr>
                <a:xfrm>
                  <a:off x="2119772" y="-1"/>
                  <a:ext cx="1570527" cy="1261809"/>
                  <a:chOff x="0" y="0"/>
                  <a:chExt cx="1570525" cy="1261807"/>
                </a:xfrm>
              </p:grpSpPr>
              <p:sp>
                <p:nvSpPr>
                  <p:cNvPr id="495" name="Arrow"/>
                  <p:cNvSpPr/>
                  <p:nvPr/>
                </p:nvSpPr>
                <p:spPr>
                  <a:xfrm rot="5400000">
                    <a:off x="378715" y="69997"/>
                    <a:ext cx="813095" cy="1570526"/>
                  </a:xfrm>
                  <a:prstGeom prst="rightArrow">
                    <a:avLst>
                      <a:gd name="adj1" fmla="val 53019"/>
                      <a:gd name="adj2" fmla="val 65833"/>
                    </a:avLst>
                  </a:prstGeom>
                  <a:solidFill>
                    <a:srgbClr val="118B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496" name="WIND"/>
                  <p:cNvSpPr txBox="1"/>
                  <p:nvPr/>
                </p:nvSpPr>
                <p:spPr>
                  <a:xfrm>
                    <a:off x="278875" y="-1"/>
                    <a:ext cx="1012775" cy="4984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b="1" sz="2600">
                        <a:solidFill>
                          <a:schemeClr val="accent1">
                            <a:lumOff val="-13575"/>
                          </a:schemeClr>
                        </a:solidFill>
                      </a:defRPr>
                    </a:lvl1pPr>
                  </a:lstStyle>
                  <a:p>
                    <a:pPr/>
                    <a:r>
                      <a:t>WIND</a:t>
                    </a:r>
                  </a:p>
                </p:txBody>
              </p:sp>
            </p:grpSp>
          </p:grpSp>
          <p:sp>
            <p:nvSpPr>
              <p:cNvPr id="499" name="Water"/>
              <p:cNvSpPr/>
              <p:nvPr/>
            </p:nvSpPr>
            <p:spPr>
              <a:xfrm>
                <a:off x="3576742" y="2000361"/>
                <a:ext cx="1526786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0" name="Water"/>
              <p:cNvSpPr/>
              <p:nvPr/>
            </p:nvSpPr>
            <p:spPr>
              <a:xfrm>
                <a:off x="300406" y="3117935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1" name="Water"/>
              <p:cNvSpPr/>
              <p:nvPr/>
            </p:nvSpPr>
            <p:spPr>
              <a:xfrm>
                <a:off x="685113" y="4201847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2" name="Water"/>
              <p:cNvSpPr/>
              <p:nvPr/>
            </p:nvSpPr>
            <p:spPr>
              <a:xfrm>
                <a:off x="1135514" y="5319421"/>
                <a:ext cx="1526785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3" name="Water"/>
              <p:cNvSpPr/>
              <p:nvPr/>
            </p:nvSpPr>
            <p:spPr>
              <a:xfrm>
                <a:off x="3390213" y="42355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4" name="Water"/>
              <p:cNvSpPr/>
              <p:nvPr/>
            </p:nvSpPr>
            <p:spPr>
              <a:xfrm>
                <a:off x="3243713" y="5319421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5" name="Water"/>
              <p:cNvSpPr/>
              <p:nvPr/>
            </p:nvSpPr>
            <p:spPr>
              <a:xfrm>
                <a:off x="4076013" y="31052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06" name="Water"/>
              <p:cNvSpPr/>
              <p:nvPr/>
            </p:nvSpPr>
            <p:spPr>
              <a:xfrm>
                <a:off x="812113" y="2000361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509" name="Training Run"/>
          <p:cNvSpPr txBox="1"/>
          <p:nvPr/>
        </p:nvSpPr>
        <p:spPr>
          <a:xfrm>
            <a:off x="5596915" y="8640978"/>
            <a:ext cx="2090370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Training Run</a:t>
            </a:r>
          </a:p>
        </p:txBody>
      </p:sp>
      <p:grpSp>
        <p:nvGrpSpPr>
          <p:cNvPr id="513" name="Group"/>
          <p:cNvGrpSpPr/>
          <p:nvPr/>
        </p:nvGrpSpPr>
        <p:grpSpPr>
          <a:xfrm flipH="1" rot="10200000">
            <a:off x="5961603" y="6501683"/>
            <a:ext cx="1361001" cy="1639266"/>
            <a:chOff x="0" y="0"/>
            <a:chExt cx="1361000" cy="1639264"/>
          </a:xfrm>
        </p:grpSpPr>
        <p:sp>
          <p:nvSpPr>
            <p:cNvPr id="510" name="Shape"/>
            <p:cNvSpPr/>
            <p:nvPr/>
          </p:nvSpPr>
          <p:spPr>
            <a:xfrm>
              <a:off x="576498" y="0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7" name="Connection Line"/>
            <p:cNvSpPr/>
            <p:nvPr/>
          </p:nvSpPr>
          <p:spPr>
            <a:xfrm>
              <a:off x="0" y="485869"/>
              <a:ext cx="955465" cy="33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65" y="7359"/>
                    <a:pt x="14665" y="159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512" name="Circle"/>
            <p:cNvSpPr/>
            <p:nvPr/>
          </p:nvSpPr>
          <p:spPr>
            <a:xfrm>
              <a:off x="908637" y="423503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517" name="Group"/>
          <p:cNvGrpSpPr/>
          <p:nvPr/>
        </p:nvGrpSpPr>
        <p:grpSpPr>
          <a:xfrm rot="11400000">
            <a:off x="5618671" y="6501683"/>
            <a:ext cx="1361002" cy="1639266"/>
            <a:chOff x="0" y="0"/>
            <a:chExt cx="1361000" cy="1639264"/>
          </a:xfrm>
        </p:grpSpPr>
        <p:sp>
          <p:nvSpPr>
            <p:cNvPr id="514" name="Shape"/>
            <p:cNvSpPr/>
            <p:nvPr/>
          </p:nvSpPr>
          <p:spPr>
            <a:xfrm>
              <a:off x="576498" y="0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8" name="Connection Line"/>
            <p:cNvSpPr/>
            <p:nvPr/>
          </p:nvSpPr>
          <p:spPr>
            <a:xfrm>
              <a:off x="0" y="485869"/>
              <a:ext cx="955465" cy="33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65" y="7359"/>
                    <a:pt x="14665" y="159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516" name="Circle"/>
            <p:cNvSpPr/>
            <p:nvPr/>
          </p:nvSpPr>
          <p:spPr>
            <a:xfrm>
              <a:off x="908637" y="423503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524" name="Group"/>
          <p:cNvGrpSpPr/>
          <p:nvPr/>
        </p:nvGrpSpPr>
        <p:grpSpPr>
          <a:xfrm>
            <a:off x="10835887" y="584199"/>
            <a:ext cx="1619978" cy="2197385"/>
            <a:chOff x="0" y="0"/>
            <a:chExt cx="1619976" cy="2197383"/>
          </a:xfrm>
        </p:grpSpPr>
        <p:sp>
          <p:nvSpPr>
            <p:cNvPr id="518" name="Shape"/>
            <p:cNvSpPr/>
            <p:nvPr/>
          </p:nvSpPr>
          <p:spPr>
            <a:xfrm>
              <a:off x="674823" y="16739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>
                <a:alpha val="8636"/>
              </a:srgbClr>
            </a:solidFill>
            <a:ln w="12700" cap="flat">
              <a:solidFill>
                <a:srgbClr val="000000">
                  <a:alpha val="8636"/>
                </a:srgb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9" name="Shape"/>
            <p:cNvSpPr/>
            <p:nvPr/>
          </p:nvSpPr>
          <p:spPr>
            <a:xfrm>
              <a:off x="674823" y="1462933"/>
              <a:ext cx="191240" cy="34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523" name="Group"/>
            <p:cNvGrpSpPr/>
            <p:nvPr/>
          </p:nvGrpSpPr>
          <p:grpSpPr>
            <a:xfrm>
              <a:off x="0" y="-1"/>
              <a:ext cx="1619977" cy="1745633"/>
              <a:chOff x="0" y="0"/>
              <a:chExt cx="1619976" cy="1745631"/>
            </a:xfrm>
          </p:grpSpPr>
          <p:sp>
            <p:nvSpPr>
              <p:cNvPr id="520" name="Line"/>
              <p:cNvSpPr/>
              <p:nvPr/>
            </p:nvSpPr>
            <p:spPr>
              <a:xfrm flipV="1">
                <a:off x="1074129" y="-1"/>
                <a:ext cx="1" cy="152400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Shape"/>
              <p:cNvSpPr/>
              <p:nvPr/>
            </p:nvSpPr>
            <p:spPr>
              <a:xfrm flipH="1" rot="5400000">
                <a:off x="642594" y="768249"/>
                <a:ext cx="334789" cy="161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fill="norm" stroke="1" extrusionOk="0">
                    <a:moveTo>
                      <a:pt x="19935" y="0"/>
                    </a:moveTo>
                    <a:cubicBezTo>
                      <a:pt x="20223" y="1228"/>
                      <a:pt x="20444" y="2456"/>
                      <a:pt x="20599" y="3683"/>
                    </a:cubicBezTo>
                    <a:cubicBezTo>
                      <a:pt x="20806" y="5315"/>
                      <a:pt x="20894" y="6940"/>
                      <a:pt x="20827" y="8562"/>
                    </a:cubicBezTo>
                    <a:cubicBezTo>
                      <a:pt x="21180" y="10617"/>
                      <a:pt x="21386" y="12672"/>
                      <a:pt x="21446" y="14728"/>
                    </a:cubicBezTo>
                    <a:cubicBezTo>
                      <a:pt x="21513" y="17017"/>
                      <a:pt x="21397" y="19308"/>
                      <a:pt x="21101" y="21600"/>
                    </a:cubicBezTo>
                    <a:lnTo>
                      <a:pt x="1121" y="21507"/>
                    </a:lnTo>
                    <a:cubicBezTo>
                      <a:pt x="455" y="19541"/>
                      <a:pt x="86" y="17569"/>
                      <a:pt x="13" y="15596"/>
                    </a:cubicBezTo>
                    <a:cubicBezTo>
                      <a:pt x="-87" y="12881"/>
                      <a:pt x="374" y="10168"/>
                      <a:pt x="1395" y="7465"/>
                    </a:cubicBezTo>
                    <a:cubicBezTo>
                      <a:pt x="2593" y="5570"/>
                      <a:pt x="5707" y="3781"/>
                      <a:pt x="10448" y="2264"/>
                    </a:cubicBezTo>
                    <a:cubicBezTo>
                      <a:pt x="13151" y="1399"/>
                      <a:pt x="16346" y="637"/>
                      <a:pt x="19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522" name="Triangle"/>
              <p:cNvSpPr/>
              <p:nvPr/>
            </p:nvSpPr>
            <p:spPr>
              <a:xfrm flipH="1">
                <a:off x="237388" y="59514"/>
                <a:ext cx="761502" cy="1182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4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400" fill="hold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4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4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3" grpId="1"/>
      <p:bldP build="whole" bldLvl="1" animBg="1" rev="0" advAuto="0" spid="513" grpId="2"/>
      <p:bldP build="whole" bldLvl="1" animBg="1" rev="0" advAuto="0" spid="524" grpId="4"/>
      <p:bldP build="whole" bldLvl="1" animBg="1" rev="0" advAuto="0" spid="51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shot 2021-04-14 at 17.06.49.png" descr="Screenshot 2021-04-14 at 17.06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4660" y="819150"/>
            <a:ext cx="7291414" cy="7743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"/>
          <p:cNvGrpSpPr/>
          <p:nvPr/>
        </p:nvGrpSpPr>
        <p:grpSpPr>
          <a:xfrm>
            <a:off x="3547339" y="2436593"/>
            <a:ext cx="5810071" cy="5810072"/>
            <a:chOff x="0" y="0"/>
            <a:chExt cx="5810070" cy="5810070"/>
          </a:xfrm>
        </p:grpSpPr>
        <p:graphicFrame>
          <p:nvGraphicFramePr>
            <p:cNvPr id="161" name="2D Pie Chart"/>
            <p:cNvGraphicFramePr/>
            <p:nvPr/>
          </p:nvGraphicFramePr>
          <p:xfrm>
            <a:off x="0" y="0"/>
            <a:ext cx="5810071" cy="5810071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162" name="Water"/>
            <p:cNvSpPr/>
            <p:nvPr/>
          </p:nvSpPr>
          <p:spPr>
            <a:xfrm>
              <a:off x="3576742" y="1070703"/>
              <a:ext cx="1526786" cy="5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3" name="Water"/>
            <p:cNvSpPr/>
            <p:nvPr/>
          </p:nvSpPr>
          <p:spPr>
            <a:xfrm>
              <a:off x="300406" y="2188277"/>
              <a:ext cx="1526786" cy="52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4" name="Water"/>
            <p:cNvSpPr/>
            <p:nvPr/>
          </p:nvSpPr>
          <p:spPr>
            <a:xfrm>
              <a:off x="685113" y="3272189"/>
              <a:ext cx="1526785" cy="5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5" name="Water"/>
            <p:cNvSpPr/>
            <p:nvPr/>
          </p:nvSpPr>
          <p:spPr>
            <a:xfrm>
              <a:off x="1135514" y="4389763"/>
              <a:ext cx="1526785" cy="52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6" name="Water"/>
            <p:cNvSpPr/>
            <p:nvPr/>
          </p:nvSpPr>
          <p:spPr>
            <a:xfrm>
              <a:off x="3390213" y="3305850"/>
              <a:ext cx="1526785" cy="5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7" name="Water"/>
            <p:cNvSpPr/>
            <p:nvPr/>
          </p:nvSpPr>
          <p:spPr>
            <a:xfrm>
              <a:off x="3243713" y="4389763"/>
              <a:ext cx="1526786" cy="52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8" name="Water"/>
            <p:cNvSpPr/>
            <p:nvPr/>
          </p:nvSpPr>
          <p:spPr>
            <a:xfrm>
              <a:off x="4076013" y="2175550"/>
              <a:ext cx="1526785" cy="5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9" name="Water"/>
            <p:cNvSpPr/>
            <p:nvPr/>
          </p:nvSpPr>
          <p:spPr>
            <a:xfrm>
              <a:off x="812113" y="1070703"/>
              <a:ext cx="1526785" cy="52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3728"/>
                  </a:lnTo>
                  <a:cubicBezTo>
                    <a:pt x="292" y="3728"/>
                    <a:pt x="665" y="4209"/>
                    <a:pt x="1059" y="4708"/>
                  </a:cubicBezTo>
                  <a:cubicBezTo>
                    <a:pt x="1551" y="5332"/>
                    <a:pt x="2109" y="6053"/>
                    <a:pt x="2703" y="6053"/>
                  </a:cubicBezTo>
                  <a:cubicBezTo>
                    <a:pt x="3287" y="6053"/>
                    <a:pt x="3802" y="5365"/>
                    <a:pt x="4256" y="4757"/>
                  </a:cubicBezTo>
                  <a:cubicBezTo>
                    <a:pt x="4656" y="4226"/>
                    <a:pt x="5034" y="3728"/>
                    <a:pt x="5402" y="3728"/>
                  </a:cubicBezTo>
                  <a:cubicBezTo>
                    <a:pt x="5769" y="3728"/>
                    <a:pt x="6142" y="4226"/>
                    <a:pt x="6542" y="4757"/>
                  </a:cubicBezTo>
                  <a:cubicBezTo>
                    <a:pt x="6996" y="5365"/>
                    <a:pt x="7516" y="6053"/>
                    <a:pt x="8105" y="6053"/>
                  </a:cubicBezTo>
                  <a:cubicBezTo>
                    <a:pt x="8689" y="6053"/>
                    <a:pt x="9186" y="5380"/>
                    <a:pt x="9624" y="4771"/>
                  </a:cubicBezTo>
                  <a:cubicBezTo>
                    <a:pt x="10019" y="4225"/>
                    <a:pt x="10392" y="3728"/>
                    <a:pt x="10803" y="3728"/>
                  </a:cubicBezTo>
                  <a:cubicBezTo>
                    <a:pt x="11187" y="3728"/>
                    <a:pt x="11512" y="4178"/>
                    <a:pt x="11885" y="4708"/>
                  </a:cubicBezTo>
                  <a:cubicBezTo>
                    <a:pt x="12328" y="5332"/>
                    <a:pt x="12837" y="6053"/>
                    <a:pt x="13502" y="6053"/>
                  </a:cubicBezTo>
                  <a:cubicBezTo>
                    <a:pt x="14172" y="6053"/>
                    <a:pt x="14690" y="5333"/>
                    <a:pt x="15144" y="4693"/>
                  </a:cubicBezTo>
                  <a:cubicBezTo>
                    <a:pt x="15517" y="4179"/>
                    <a:pt x="15836" y="3728"/>
                    <a:pt x="16198" y="3728"/>
                  </a:cubicBezTo>
                  <a:cubicBezTo>
                    <a:pt x="16566" y="3728"/>
                    <a:pt x="16902" y="4182"/>
                    <a:pt x="17291" y="4727"/>
                  </a:cubicBezTo>
                  <a:cubicBezTo>
                    <a:pt x="17746" y="5351"/>
                    <a:pt x="18264" y="6053"/>
                    <a:pt x="18902" y="6053"/>
                  </a:cubicBezTo>
                  <a:cubicBezTo>
                    <a:pt x="19556" y="6053"/>
                    <a:pt x="20113" y="5319"/>
                    <a:pt x="20605" y="4664"/>
                  </a:cubicBezTo>
                  <a:cubicBezTo>
                    <a:pt x="20972" y="4181"/>
                    <a:pt x="21319" y="3728"/>
                    <a:pt x="21600" y="3728"/>
                  </a:cubicBezTo>
                  <a:lnTo>
                    <a:pt x="21600" y="0"/>
                  </a:lnTo>
                  <a:cubicBezTo>
                    <a:pt x="21038" y="0"/>
                    <a:pt x="20547" y="653"/>
                    <a:pt x="20071" y="1277"/>
                  </a:cubicBezTo>
                  <a:cubicBezTo>
                    <a:pt x="19655" y="1807"/>
                    <a:pt x="19270" y="2325"/>
                    <a:pt x="18897" y="2325"/>
                  </a:cubicBezTo>
                  <a:cubicBezTo>
                    <a:pt x="18551" y="2325"/>
                    <a:pt x="18221" y="1870"/>
                    <a:pt x="17842" y="1355"/>
                  </a:cubicBezTo>
                  <a:cubicBezTo>
                    <a:pt x="17377" y="715"/>
                    <a:pt x="16853" y="0"/>
                    <a:pt x="16198" y="0"/>
                  </a:cubicBezTo>
                  <a:cubicBezTo>
                    <a:pt x="15544" y="0"/>
                    <a:pt x="15037" y="716"/>
                    <a:pt x="14583" y="1340"/>
                  </a:cubicBezTo>
                  <a:cubicBezTo>
                    <a:pt x="14205" y="1871"/>
                    <a:pt x="13875" y="2325"/>
                    <a:pt x="13502" y="2325"/>
                  </a:cubicBezTo>
                  <a:cubicBezTo>
                    <a:pt x="13134" y="2325"/>
                    <a:pt x="12820" y="1870"/>
                    <a:pt x="12452" y="1355"/>
                  </a:cubicBezTo>
                  <a:cubicBezTo>
                    <a:pt x="11998" y="715"/>
                    <a:pt x="11485" y="0"/>
                    <a:pt x="10803" y="0"/>
                  </a:cubicBezTo>
                  <a:cubicBezTo>
                    <a:pt x="10106" y="0"/>
                    <a:pt x="9554" y="749"/>
                    <a:pt x="9073" y="1404"/>
                  </a:cubicBezTo>
                  <a:cubicBezTo>
                    <a:pt x="8711" y="1903"/>
                    <a:pt x="8402" y="2325"/>
                    <a:pt x="8105" y="2325"/>
                  </a:cubicBezTo>
                  <a:cubicBezTo>
                    <a:pt x="7802" y="2325"/>
                    <a:pt x="7467" y="1889"/>
                    <a:pt x="7083" y="1374"/>
                  </a:cubicBezTo>
                  <a:cubicBezTo>
                    <a:pt x="6602" y="735"/>
                    <a:pt x="6050" y="0"/>
                    <a:pt x="5402" y="0"/>
                  </a:cubicBezTo>
                  <a:cubicBezTo>
                    <a:pt x="4747" y="0"/>
                    <a:pt x="4202" y="735"/>
                    <a:pt x="3715" y="1374"/>
                  </a:cubicBezTo>
                  <a:cubicBezTo>
                    <a:pt x="3348" y="1858"/>
                    <a:pt x="3001" y="2325"/>
                    <a:pt x="2703" y="2325"/>
                  </a:cubicBezTo>
                  <a:cubicBezTo>
                    <a:pt x="2384" y="2325"/>
                    <a:pt x="1996" y="1827"/>
                    <a:pt x="1585" y="1296"/>
                  </a:cubicBezTo>
                  <a:cubicBezTo>
                    <a:pt x="1082" y="657"/>
                    <a:pt x="568" y="0"/>
                    <a:pt x="0" y="0"/>
                  </a:cubicBezTo>
                  <a:close/>
                  <a:moveTo>
                    <a:pt x="0" y="7769"/>
                  </a:moveTo>
                  <a:lnTo>
                    <a:pt x="0" y="11492"/>
                  </a:lnTo>
                  <a:cubicBezTo>
                    <a:pt x="292" y="11492"/>
                    <a:pt x="665" y="11977"/>
                    <a:pt x="1059" y="12477"/>
                  </a:cubicBezTo>
                  <a:cubicBezTo>
                    <a:pt x="1551" y="13100"/>
                    <a:pt x="2109" y="13817"/>
                    <a:pt x="2703" y="13817"/>
                  </a:cubicBezTo>
                  <a:cubicBezTo>
                    <a:pt x="3287" y="13817"/>
                    <a:pt x="3802" y="13133"/>
                    <a:pt x="4256" y="12525"/>
                  </a:cubicBezTo>
                  <a:cubicBezTo>
                    <a:pt x="4656" y="11995"/>
                    <a:pt x="5034" y="11492"/>
                    <a:pt x="5402" y="11492"/>
                  </a:cubicBezTo>
                  <a:cubicBezTo>
                    <a:pt x="5769" y="11492"/>
                    <a:pt x="6142" y="11995"/>
                    <a:pt x="6542" y="12525"/>
                  </a:cubicBezTo>
                  <a:cubicBezTo>
                    <a:pt x="6996" y="13133"/>
                    <a:pt x="7516" y="13817"/>
                    <a:pt x="8105" y="13817"/>
                  </a:cubicBezTo>
                  <a:cubicBezTo>
                    <a:pt x="8689" y="13817"/>
                    <a:pt x="9186" y="13148"/>
                    <a:pt x="9624" y="12540"/>
                  </a:cubicBezTo>
                  <a:cubicBezTo>
                    <a:pt x="10019" y="11994"/>
                    <a:pt x="10392" y="11492"/>
                    <a:pt x="10803" y="11492"/>
                  </a:cubicBezTo>
                  <a:cubicBezTo>
                    <a:pt x="11187" y="11492"/>
                    <a:pt x="11512" y="11946"/>
                    <a:pt x="11885" y="12477"/>
                  </a:cubicBezTo>
                  <a:cubicBezTo>
                    <a:pt x="12328" y="13100"/>
                    <a:pt x="12837" y="13817"/>
                    <a:pt x="13502" y="13817"/>
                  </a:cubicBezTo>
                  <a:cubicBezTo>
                    <a:pt x="14172" y="13817"/>
                    <a:pt x="14690" y="13101"/>
                    <a:pt x="15144" y="12462"/>
                  </a:cubicBezTo>
                  <a:cubicBezTo>
                    <a:pt x="15517" y="11947"/>
                    <a:pt x="15836" y="11492"/>
                    <a:pt x="16198" y="11492"/>
                  </a:cubicBezTo>
                  <a:cubicBezTo>
                    <a:pt x="16566" y="11492"/>
                    <a:pt x="16902" y="11945"/>
                    <a:pt x="17291" y="12491"/>
                  </a:cubicBezTo>
                  <a:cubicBezTo>
                    <a:pt x="17746" y="13115"/>
                    <a:pt x="18264" y="13817"/>
                    <a:pt x="18902" y="13817"/>
                  </a:cubicBezTo>
                  <a:cubicBezTo>
                    <a:pt x="19556" y="13817"/>
                    <a:pt x="20113" y="13083"/>
                    <a:pt x="20605" y="12428"/>
                  </a:cubicBezTo>
                  <a:cubicBezTo>
                    <a:pt x="20972" y="11944"/>
                    <a:pt x="21319" y="11492"/>
                    <a:pt x="21600" y="11492"/>
                  </a:cubicBezTo>
                  <a:lnTo>
                    <a:pt x="21600" y="7769"/>
                  </a:lnTo>
                  <a:cubicBezTo>
                    <a:pt x="21038" y="7769"/>
                    <a:pt x="20547" y="8422"/>
                    <a:pt x="20071" y="9045"/>
                  </a:cubicBezTo>
                  <a:cubicBezTo>
                    <a:pt x="19655" y="9591"/>
                    <a:pt x="19270" y="10088"/>
                    <a:pt x="18897" y="10088"/>
                  </a:cubicBezTo>
                  <a:cubicBezTo>
                    <a:pt x="18551" y="10088"/>
                    <a:pt x="18221" y="9638"/>
                    <a:pt x="17842" y="9123"/>
                  </a:cubicBezTo>
                  <a:cubicBezTo>
                    <a:pt x="17377" y="8484"/>
                    <a:pt x="16853" y="7769"/>
                    <a:pt x="16198" y="7769"/>
                  </a:cubicBezTo>
                  <a:cubicBezTo>
                    <a:pt x="15544" y="7769"/>
                    <a:pt x="15037" y="8485"/>
                    <a:pt x="14583" y="9109"/>
                  </a:cubicBezTo>
                  <a:cubicBezTo>
                    <a:pt x="14205" y="9639"/>
                    <a:pt x="13875" y="10088"/>
                    <a:pt x="13502" y="10088"/>
                  </a:cubicBezTo>
                  <a:cubicBezTo>
                    <a:pt x="13134" y="10088"/>
                    <a:pt x="12820" y="9638"/>
                    <a:pt x="12452" y="9123"/>
                  </a:cubicBezTo>
                  <a:cubicBezTo>
                    <a:pt x="11998" y="8484"/>
                    <a:pt x="11485" y="7769"/>
                    <a:pt x="10803" y="7769"/>
                  </a:cubicBezTo>
                  <a:cubicBezTo>
                    <a:pt x="10106" y="7769"/>
                    <a:pt x="9554" y="8517"/>
                    <a:pt x="9073" y="9172"/>
                  </a:cubicBezTo>
                  <a:cubicBezTo>
                    <a:pt x="8711" y="9671"/>
                    <a:pt x="8402" y="10088"/>
                    <a:pt x="8105" y="10088"/>
                  </a:cubicBezTo>
                  <a:cubicBezTo>
                    <a:pt x="7802" y="10088"/>
                    <a:pt x="7467" y="9653"/>
                    <a:pt x="7083" y="9138"/>
                  </a:cubicBezTo>
                  <a:cubicBezTo>
                    <a:pt x="6602" y="8499"/>
                    <a:pt x="6050" y="7769"/>
                    <a:pt x="5402" y="7769"/>
                  </a:cubicBezTo>
                  <a:cubicBezTo>
                    <a:pt x="4747" y="7769"/>
                    <a:pt x="4202" y="8499"/>
                    <a:pt x="3715" y="9138"/>
                  </a:cubicBezTo>
                  <a:cubicBezTo>
                    <a:pt x="3348" y="9622"/>
                    <a:pt x="3001" y="10088"/>
                    <a:pt x="2703" y="10088"/>
                  </a:cubicBezTo>
                  <a:cubicBezTo>
                    <a:pt x="2384" y="10088"/>
                    <a:pt x="1996" y="9590"/>
                    <a:pt x="1585" y="9060"/>
                  </a:cubicBezTo>
                  <a:cubicBezTo>
                    <a:pt x="1082" y="8421"/>
                    <a:pt x="568" y="7769"/>
                    <a:pt x="0" y="7769"/>
                  </a:cubicBezTo>
                  <a:close/>
                  <a:moveTo>
                    <a:pt x="0" y="15547"/>
                  </a:moveTo>
                  <a:lnTo>
                    <a:pt x="0" y="19275"/>
                  </a:lnTo>
                  <a:cubicBezTo>
                    <a:pt x="292" y="19275"/>
                    <a:pt x="665" y="19761"/>
                    <a:pt x="1059" y="20260"/>
                  </a:cubicBezTo>
                  <a:cubicBezTo>
                    <a:pt x="1551" y="20884"/>
                    <a:pt x="2109" y="21600"/>
                    <a:pt x="2703" y="21600"/>
                  </a:cubicBezTo>
                  <a:cubicBezTo>
                    <a:pt x="3287" y="21600"/>
                    <a:pt x="3802" y="20912"/>
                    <a:pt x="4256" y="20304"/>
                  </a:cubicBezTo>
                  <a:cubicBezTo>
                    <a:pt x="4656" y="19773"/>
                    <a:pt x="5034" y="19275"/>
                    <a:pt x="5402" y="19275"/>
                  </a:cubicBezTo>
                  <a:cubicBezTo>
                    <a:pt x="5769" y="19275"/>
                    <a:pt x="6142" y="19773"/>
                    <a:pt x="6542" y="20304"/>
                  </a:cubicBezTo>
                  <a:cubicBezTo>
                    <a:pt x="6996" y="20912"/>
                    <a:pt x="7516" y="21600"/>
                    <a:pt x="8105" y="21600"/>
                  </a:cubicBezTo>
                  <a:cubicBezTo>
                    <a:pt x="8689" y="21600"/>
                    <a:pt x="9186" y="20931"/>
                    <a:pt x="9624" y="20323"/>
                  </a:cubicBezTo>
                  <a:cubicBezTo>
                    <a:pt x="10019" y="19777"/>
                    <a:pt x="10392" y="19275"/>
                    <a:pt x="10803" y="19275"/>
                  </a:cubicBezTo>
                  <a:cubicBezTo>
                    <a:pt x="11187" y="19275"/>
                    <a:pt x="11512" y="19729"/>
                    <a:pt x="11885" y="20260"/>
                  </a:cubicBezTo>
                  <a:cubicBezTo>
                    <a:pt x="12328" y="20884"/>
                    <a:pt x="12837" y="21600"/>
                    <a:pt x="13502" y="21600"/>
                  </a:cubicBezTo>
                  <a:cubicBezTo>
                    <a:pt x="14172" y="21600"/>
                    <a:pt x="14690" y="20885"/>
                    <a:pt x="15144" y="20245"/>
                  </a:cubicBezTo>
                  <a:cubicBezTo>
                    <a:pt x="15517" y="19730"/>
                    <a:pt x="15836" y="19275"/>
                    <a:pt x="16198" y="19275"/>
                  </a:cubicBezTo>
                  <a:cubicBezTo>
                    <a:pt x="16566" y="19275"/>
                    <a:pt x="16902" y="19729"/>
                    <a:pt x="17291" y="20274"/>
                  </a:cubicBezTo>
                  <a:cubicBezTo>
                    <a:pt x="17746" y="20898"/>
                    <a:pt x="18264" y="21600"/>
                    <a:pt x="18902" y="21600"/>
                  </a:cubicBezTo>
                  <a:cubicBezTo>
                    <a:pt x="19556" y="21600"/>
                    <a:pt x="20113" y="20866"/>
                    <a:pt x="20605" y="20211"/>
                  </a:cubicBezTo>
                  <a:cubicBezTo>
                    <a:pt x="20972" y="19728"/>
                    <a:pt x="21319" y="19275"/>
                    <a:pt x="21600" y="19275"/>
                  </a:cubicBezTo>
                  <a:lnTo>
                    <a:pt x="21600" y="15547"/>
                  </a:lnTo>
                  <a:cubicBezTo>
                    <a:pt x="21038" y="15547"/>
                    <a:pt x="20547" y="16205"/>
                    <a:pt x="20071" y="16829"/>
                  </a:cubicBezTo>
                  <a:cubicBezTo>
                    <a:pt x="19655" y="17359"/>
                    <a:pt x="19270" y="17872"/>
                    <a:pt x="18897" y="17872"/>
                  </a:cubicBezTo>
                  <a:cubicBezTo>
                    <a:pt x="18551" y="17872"/>
                    <a:pt x="18221" y="17421"/>
                    <a:pt x="17842" y="16907"/>
                  </a:cubicBezTo>
                  <a:cubicBezTo>
                    <a:pt x="17377" y="16267"/>
                    <a:pt x="16853" y="15547"/>
                    <a:pt x="16198" y="15547"/>
                  </a:cubicBezTo>
                  <a:cubicBezTo>
                    <a:pt x="15544" y="15547"/>
                    <a:pt x="15037" y="16268"/>
                    <a:pt x="14583" y="16892"/>
                  </a:cubicBezTo>
                  <a:cubicBezTo>
                    <a:pt x="14205" y="17422"/>
                    <a:pt x="13875" y="17872"/>
                    <a:pt x="13502" y="17872"/>
                  </a:cubicBezTo>
                  <a:cubicBezTo>
                    <a:pt x="13134" y="17872"/>
                    <a:pt x="12820" y="17421"/>
                    <a:pt x="12452" y="16907"/>
                  </a:cubicBezTo>
                  <a:cubicBezTo>
                    <a:pt x="11998" y="16267"/>
                    <a:pt x="11485" y="15547"/>
                    <a:pt x="10803" y="15547"/>
                  </a:cubicBezTo>
                  <a:cubicBezTo>
                    <a:pt x="10106" y="15547"/>
                    <a:pt x="9554" y="16296"/>
                    <a:pt x="9073" y="16951"/>
                  </a:cubicBezTo>
                  <a:cubicBezTo>
                    <a:pt x="8711" y="17450"/>
                    <a:pt x="8402" y="17872"/>
                    <a:pt x="8105" y="17872"/>
                  </a:cubicBezTo>
                  <a:cubicBezTo>
                    <a:pt x="7802" y="17872"/>
                    <a:pt x="7467" y="17436"/>
                    <a:pt x="7083" y="16921"/>
                  </a:cubicBezTo>
                  <a:cubicBezTo>
                    <a:pt x="6602" y="16282"/>
                    <a:pt x="6050" y="15547"/>
                    <a:pt x="5402" y="15547"/>
                  </a:cubicBezTo>
                  <a:cubicBezTo>
                    <a:pt x="4747" y="15547"/>
                    <a:pt x="4202" y="16282"/>
                    <a:pt x="3715" y="16921"/>
                  </a:cubicBezTo>
                  <a:cubicBezTo>
                    <a:pt x="3348" y="17405"/>
                    <a:pt x="3001" y="17872"/>
                    <a:pt x="2703" y="17872"/>
                  </a:cubicBezTo>
                  <a:cubicBezTo>
                    <a:pt x="2384" y="17872"/>
                    <a:pt x="1996" y="17374"/>
                    <a:pt x="1585" y="16843"/>
                  </a:cubicBezTo>
                  <a:cubicBezTo>
                    <a:pt x="1082" y="16204"/>
                    <a:pt x="568" y="15547"/>
                    <a:pt x="0" y="15547"/>
                  </a:cubicBezTo>
                  <a:close/>
                </a:path>
              </a:pathLst>
            </a:custGeom>
            <a:solidFill>
              <a:srgbClr val="FFFFFF">
                <a:alpha val="2898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pic>
        <p:nvPicPr>
          <p:cNvPr id="171" name="Screenshot 2021-04-14 at 17.06.49.png" descr="Screenshot 2021-04-14 at 17.06.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grpSp>
        <p:nvGrpSpPr>
          <p:cNvPr id="175" name="Group"/>
          <p:cNvGrpSpPr/>
          <p:nvPr/>
        </p:nvGrpSpPr>
        <p:grpSpPr>
          <a:xfrm>
            <a:off x="6062078" y="2940867"/>
            <a:ext cx="780593" cy="1362880"/>
            <a:chOff x="0" y="0"/>
            <a:chExt cx="780592" cy="1362879"/>
          </a:xfrm>
        </p:grpSpPr>
        <p:pic>
          <p:nvPicPr>
            <p:cNvPr id="173" name="No entry for all vehicular traffic.png" descr="No entry for all vehicular traffi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309" y="0"/>
              <a:ext cx="707976" cy="707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" name="NO GO…"/>
            <p:cNvSpPr txBox="1"/>
            <p:nvPr/>
          </p:nvSpPr>
          <p:spPr>
            <a:xfrm>
              <a:off x="0" y="809769"/>
              <a:ext cx="780593" cy="55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NO GO</a:t>
              </a:r>
            </a:p>
            <a:p>
              <a:pPr/>
              <a:r>
                <a:t>ZONE</a:t>
              </a:r>
            </a:p>
          </p:txBody>
        </p:sp>
      </p:grpSp>
      <p:grpSp>
        <p:nvGrpSpPr>
          <p:cNvPr id="178" name="Group"/>
          <p:cNvGrpSpPr/>
          <p:nvPr/>
        </p:nvGrpSpPr>
        <p:grpSpPr>
          <a:xfrm>
            <a:off x="5667112" y="1506935"/>
            <a:ext cx="1570526" cy="1261808"/>
            <a:chOff x="0" y="0"/>
            <a:chExt cx="1570525" cy="1261807"/>
          </a:xfrm>
        </p:grpSpPr>
        <p:sp>
          <p:nvSpPr>
            <p:cNvPr id="176" name="Arrow"/>
            <p:cNvSpPr/>
            <p:nvPr/>
          </p:nvSpPr>
          <p:spPr>
            <a:xfrm rot="5400000">
              <a:off x="378715" y="69997"/>
              <a:ext cx="813095" cy="1570526"/>
            </a:xfrm>
            <a:prstGeom prst="rightArrow">
              <a:avLst>
                <a:gd name="adj1" fmla="val 53019"/>
                <a:gd name="adj2" fmla="val 65833"/>
              </a:avLst>
            </a:pr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7" name="WIND"/>
            <p:cNvSpPr txBox="1"/>
            <p:nvPr/>
          </p:nvSpPr>
          <p:spPr>
            <a:xfrm>
              <a:off x="278875" y="-1"/>
              <a:ext cx="1012775" cy="498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6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pPr/>
              <a:r>
                <a:t>WIND</a:t>
              </a:r>
            </a:p>
          </p:txBody>
        </p:sp>
      </p:grpSp>
      <p:grpSp>
        <p:nvGrpSpPr>
          <p:cNvPr id="185" name="Group"/>
          <p:cNvGrpSpPr/>
          <p:nvPr/>
        </p:nvGrpSpPr>
        <p:grpSpPr>
          <a:xfrm>
            <a:off x="2023444" y="3229936"/>
            <a:ext cx="8816381" cy="3658473"/>
            <a:chOff x="0" y="0"/>
            <a:chExt cx="8816380" cy="3658472"/>
          </a:xfrm>
        </p:grpSpPr>
        <p:grpSp>
          <p:nvGrpSpPr>
            <p:cNvPr id="181" name="Group"/>
            <p:cNvGrpSpPr/>
            <p:nvPr/>
          </p:nvGrpSpPr>
          <p:grpSpPr>
            <a:xfrm>
              <a:off x="-1" y="-1"/>
              <a:ext cx="1428539" cy="3569262"/>
              <a:chOff x="0" y="0"/>
              <a:chExt cx="1428537" cy="3569260"/>
            </a:xfrm>
          </p:grpSpPr>
          <p:sp>
            <p:nvSpPr>
              <p:cNvPr id="211" name="Connection Line"/>
              <p:cNvSpPr/>
              <p:nvPr/>
            </p:nvSpPr>
            <p:spPr>
              <a:xfrm>
                <a:off x="-1" y="513253"/>
                <a:ext cx="623073" cy="3056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81" h="21600" fill="norm" stroke="1" extrusionOk="0">
                    <a:moveTo>
                      <a:pt x="12000" y="21600"/>
                    </a:moveTo>
                    <a:cubicBezTo>
                      <a:pt x="-5319" y="14128"/>
                      <a:pt x="-3892" y="6928"/>
                      <a:pt x="16281" y="0"/>
                    </a:cubicBezTo>
                  </a:path>
                </a:pathLst>
              </a:custGeom>
              <a:noFill/>
              <a:ln w="76200" cap="flat">
                <a:solidFill>
                  <a:srgbClr val="118BCF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180" name="Heading up"/>
              <p:cNvSpPr txBox="1"/>
              <p:nvPr/>
            </p:nvSpPr>
            <p:spPr>
              <a:xfrm>
                <a:off x="264100" y="0"/>
                <a:ext cx="1164438" cy="324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118BCF"/>
                    </a:solidFill>
                  </a:defRPr>
                </a:lvl1pPr>
              </a:lstStyle>
              <a:p>
                <a:pPr/>
                <a:r>
                  <a:t>Heading up</a:t>
                </a:r>
              </a:p>
            </p:txBody>
          </p:sp>
        </p:grpSp>
        <p:grpSp>
          <p:nvGrpSpPr>
            <p:cNvPr id="184" name="Group"/>
            <p:cNvGrpSpPr/>
            <p:nvPr/>
          </p:nvGrpSpPr>
          <p:grpSpPr>
            <a:xfrm>
              <a:off x="7619208" y="176402"/>
              <a:ext cx="1197173" cy="3482071"/>
              <a:chOff x="0" y="0"/>
              <a:chExt cx="1197171" cy="3482070"/>
            </a:xfrm>
          </p:grpSpPr>
          <p:sp>
            <p:nvSpPr>
              <p:cNvPr id="212" name="Connection Line"/>
              <p:cNvSpPr/>
              <p:nvPr/>
            </p:nvSpPr>
            <p:spPr>
              <a:xfrm>
                <a:off x="574100" y="426063"/>
                <a:ext cx="623072" cy="3056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81" h="21600" fill="norm" stroke="1" extrusionOk="0">
                    <a:moveTo>
                      <a:pt x="4281" y="21600"/>
                    </a:moveTo>
                    <a:cubicBezTo>
                      <a:pt x="21600" y="14128"/>
                      <a:pt x="20173" y="6928"/>
                      <a:pt x="0" y="0"/>
                    </a:cubicBezTo>
                  </a:path>
                </a:pathLst>
              </a:custGeom>
              <a:noFill/>
              <a:ln w="76200" cap="flat">
                <a:solidFill>
                  <a:srgbClr val="118BCF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183" name="Heading up"/>
              <p:cNvSpPr txBox="1"/>
              <p:nvPr/>
            </p:nvSpPr>
            <p:spPr>
              <a:xfrm>
                <a:off x="0" y="0"/>
                <a:ext cx="1164438" cy="324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118BCF"/>
                    </a:solidFill>
                  </a:defRPr>
                </a:lvl1pPr>
              </a:lstStyle>
              <a:p>
                <a:pPr/>
                <a:r>
                  <a:t>Heading up</a:t>
                </a:r>
              </a:p>
            </p:txBody>
          </p:sp>
        </p:grpSp>
      </p:grpSp>
      <p:grpSp>
        <p:nvGrpSpPr>
          <p:cNvPr id="192" name="Group"/>
          <p:cNvGrpSpPr/>
          <p:nvPr/>
        </p:nvGrpSpPr>
        <p:grpSpPr>
          <a:xfrm>
            <a:off x="6108384" y="4475870"/>
            <a:ext cx="788011" cy="1639266"/>
            <a:chOff x="-10" y="0"/>
            <a:chExt cx="788009" cy="1639264"/>
          </a:xfrm>
        </p:grpSpPr>
        <p:sp>
          <p:nvSpPr>
            <p:cNvPr id="186" name="Shape"/>
            <p:cNvSpPr/>
            <p:nvPr/>
          </p:nvSpPr>
          <p:spPr>
            <a:xfrm flipH="1">
              <a:off x="-11" y="0"/>
              <a:ext cx="788010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10776" y="0"/>
                  </a:moveTo>
                  <a:cubicBezTo>
                    <a:pt x="13787" y="814"/>
                    <a:pt x="16299" y="1942"/>
                    <a:pt x="18113" y="3284"/>
                  </a:cubicBezTo>
                  <a:cubicBezTo>
                    <a:pt x="19826" y="4551"/>
                    <a:pt x="20869" y="5974"/>
                    <a:pt x="21169" y="7439"/>
                  </a:cubicBezTo>
                  <a:cubicBezTo>
                    <a:pt x="21453" y="9814"/>
                    <a:pt x="21461" y="12194"/>
                    <a:pt x="21192" y="14568"/>
                  </a:cubicBezTo>
                  <a:cubicBezTo>
                    <a:pt x="20926" y="16923"/>
                    <a:pt x="20388" y="19270"/>
                    <a:pt x="19581" y="21600"/>
                  </a:cubicBezTo>
                  <a:lnTo>
                    <a:pt x="1952" y="21454"/>
                  </a:lnTo>
                  <a:cubicBezTo>
                    <a:pt x="987" y="19235"/>
                    <a:pt x="377" y="16989"/>
                    <a:pt x="129" y="14733"/>
                  </a:cubicBezTo>
                  <a:cubicBezTo>
                    <a:pt x="-139" y="12302"/>
                    <a:pt x="11" y="9866"/>
                    <a:pt x="580" y="7445"/>
                  </a:cubicBezTo>
                  <a:cubicBezTo>
                    <a:pt x="1039" y="5961"/>
                    <a:pt x="2191" y="4532"/>
                    <a:pt x="3966" y="3245"/>
                  </a:cubicBezTo>
                  <a:cubicBezTo>
                    <a:pt x="5712" y="1978"/>
                    <a:pt x="8028" y="875"/>
                    <a:pt x="1077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7" name="Circle"/>
            <p:cNvSpPr/>
            <p:nvPr/>
          </p:nvSpPr>
          <p:spPr>
            <a:xfrm flipH="1">
              <a:off x="329074" y="423503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191" name="Group"/>
            <p:cNvGrpSpPr/>
            <p:nvPr/>
          </p:nvGrpSpPr>
          <p:grpSpPr>
            <a:xfrm>
              <a:off x="275857" y="506899"/>
              <a:ext cx="233436" cy="966213"/>
              <a:chOff x="0" y="0"/>
              <a:chExt cx="233434" cy="966211"/>
            </a:xfrm>
          </p:grpSpPr>
          <p:sp>
            <p:nvSpPr>
              <p:cNvPr id="213" name="Connection Line"/>
              <p:cNvSpPr/>
              <p:nvPr/>
            </p:nvSpPr>
            <p:spPr>
              <a:xfrm>
                <a:off x="-1" y="0"/>
                <a:ext cx="117834" cy="323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25" h="21600" fill="norm" stroke="1" extrusionOk="0">
                    <a:moveTo>
                      <a:pt x="13756" y="21600"/>
                    </a:moveTo>
                    <a:cubicBezTo>
                      <a:pt x="-5375" y="14120"/>
                      <a:pt x="-4552" y="6920"/>
                      <a:pt x="16225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214" name="Connection Line"/>
              <p:cNvSpPr/>
              <p:nvPr/>
            </p:nvSpPr>
            <p:spPr>
              <a:xfrm>
                <a:off x="52510" y="626335"/>
                <a:ext cx="111351" cy="339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2" h="21600" fill="norm" stroke="1" extrusionOk="0">
                    <a:moveTo>
                      <a:pt x="16202" y="21600"/>
                    </a:moveTo>
                    <a:cubicBezTo>
                      <a:pt x="-5136" y="14802"/>
                      <a:pt x="-5398" y="7602"/>
                      <a:pt x="15415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215" name="Connection Line"/>
              <p:cNvSpPr/>
              <p:nvPr/>
            </p:nvSpPr>
            <p:spPr>
              <a:xfrm>
                <a:off x="81339" y="310908"/>
                <a:ext cx="152096" cy="349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76" h="21600" fill="norm" stroke="1" extrusionOk="0">
                    <a:moveTo>
                      <a:pt x="4135" y="21600"/>
                    </a:moveTo>
                    <a:cubicBezTo>
                      <a:pt x="21600" y="13311"/>
                      <a:pt x="20222" y="6111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/>
              <a:lstStyle/>
              <a:p>
                <a:pPr/>
              </a:p>
            </p:txBody>
          </p:sp>
        </p:grpSp>
      </p:grpSp>
      <p:grpSp>
        <p:nvGrpSpPr>
          <p:cNvPr id="201" name="Group"/>
          <p:cNvGrpSpPr/>
          <p:nvPr/>
        </p:nvGrpSpPr>
        <p:grpSpPr>
          <a:xfrm>
            <a:off x="7284753" y="4868338"/>
            <a:ext cx="2733825" cy="1385491"/>
            <a:chOff x="0" y="0"/>
            <a:chExt cx="2733823" cy="1385489"/>
          </a:xfrm>
        </p:grpSpPr>
        <p:grpSp>
          <p:nvGrpSpPr>
            <p:cNvPr id="198" name="Group"/>
            <p:cNvGrpSpPr/>
            <p:nvPr/>
          </p:nvGrpSpPr>
          <p:grpSpPr>
            <a:xfrm>
              <a:off x="-1" y="0"/>
              <a:ext cx="2733825" cy="1385490"/>
              <a:chOff x="0" y="0"/>
              <a:chExt cx="2733823" cy="1385489"/>
            </a:xfrm>
          </p:grpSpPr>
          <p:sp>
            <p:nvSpPr>
              <p:cNvPr id="193" name="Port…"/>
              <p:cNvSpPr txBox="1"/>
              <p:nvPr/>
            </p:nvSpPr>
            <p:spPr>
              <a:xfrm>
                <a:off x="2168013" y="-1"/>
                <a:ext cx="565811" cy="5783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pPr>
                <a:r>
                  <a:t>Port</a:t>
                </a:r>
              </a:p>
              <a:p>
                <a:pPr>
                  <a:defRPr b="1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pPr>
                <a:r>
                  <a:t>Tack</a:t>
                </a:r>
              </a:p>
            </p:txBody>
          </p:sp>
          <p:grpSp>
            <p:nvGrpSpPr>
              <p:cNvPr id="197" name="Group"/>
              <p:cNvGrpSpPr/>
              <p:nvPr/>
            </p:nvGrpSpPr>
            <p:grpSpPr>
              <a:xfrm>
                <a:off x="0" y="348036"/>
                <a:ext cx="1639265" cy="1037454"/>
                <a:chOff x="0" y="-7"/>
                <a:chExt cx="1639264" cy="1037453"/>
              </a:xfrm>
            </p:grpSpPr>
            <p:sp>
              <p:nvSpPr>
                <p:cNvPr id="194" name="Shape"/>
                <p:cNvSpPr/>
                <p:nvPr/>
              </p:nvSpPr>
              <p:spPr>
                <a:xfrm flipH="1" rot="5400000">
                  <a:off x="427381" y="-427389"/>
                  <a:ext cx="784503" cy="1639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9" h="21600" fill="norm" stroke="1" extrusionOk="0">
                      <a:moveTo>
                        <a:pt x="10804" y="0"/>
                      </a:moveTo>
                      <a:cubicBezTo>
                        <a:pt x="13717" y="857"/>
                        <a:pt x="16138" y="1999"/>
                        <a:pt x="17891" y="3335"/>
                      </a:cubicBezTo>
                      <a:cubicBezTo>
                        <a:pt x="19549" y="4598"/>
                        <a:pt x="20567" y="6004"/>
                        <a:pt x="20882" y="7451"/>
                      </a:cubicBezTo>
                      <a:cubicBezTo>
                        <a:pt x="21338" y="9817"/>
                        <a:pt x="21460" y="12195"/>
                        <a:pt x="21248" y="14568"/>
                      </a:cubicBezTo>
                      <a:cubicBezTo>
                        <a:pt x="21038" y="16925"/>
                        <a:pt x="20498" y="19274"/>
                        <a:pt x="19632" y="21600"/>
                      </a:cubicBezTo>
                      <a:lnTo>
                        <a:pt x="1957" y="21454"/>
                      </a:lnTo>
                      <a:cubicBezTo>
                        <a:pt x="989" y="19235"/>
                        <a:pt x="378" y="16989"/>
                        <a:pt x="129" y="14733"/>
                      </a:cubicBezTo>
                      <a:cubicBezTo>
                        <a:pt x="-140" y="12302"/>
                        <a:pt x="11" y="9866"/>
                        <a:pt x="581" y="7445"/>
                      </a:cubicBezTo>
                      <a:cubicBezTo>
                        <a:pt x="1041" y="5961"/>
                        <a:pt x="2196" y="4532"/>
                        <a:pt x="3976" y="3245"/>
                      </a:cubicBezTo>
                      <a:cubicBezTo>
                        <a:pt x="5727" y="1978"/>
                        <a:pt x="8049" y="875"/>
                        <a:pt x="108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216" name="Connection Line"/>
                <p:cNvSpPr/>
                <p:nvPr/>
              </p:nvSpPr>
              <p:spPr>
                <a:xfrm>
                  <a:off x="416655" y="405528"/>
                  <a:ext cx="736741" cy="63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10131" y="15976"/>
                        <a:pt x="17331" y="8776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/>
                </a:p>
              </p:txBody>
            </p:sp>
            <p:sp>
              <p:nvSpPr>
                <p:cNvPr id="196" name="Circle"/>
                <p:cNvSpPr/>
                <p:nvPr/>
              </p:nvSpPr>
              <p:spPr>
                <a:xfrm flipH="1" rot="5400000">
                  <a:off x="1088761" y="325354"/>
                  <a:ext cx="127001" cy="127001"/>
                </a:xfrm>
                <a:prstGeom prst="ellipse">
                  <a:avLst/>
                </a:prstGeom>
                <a:solidFill>
                  <a:srgbClr val="5E5E5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</p:grpSp>
        <p:sp>
          <p:nvSpPr>
            <p:cNvPr id="199" name="Oval"/>
            <p:cNvSpPr/>
            <p:nvPr/>
          </p:nvSpPr>
          <p:spPr>
            <a:xfrm>
              <a:off x="483257" y="386399"/>
              <a:ext cx="162645" cy="173783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0" name="Oval"/>
            <p:cNvSpPr/>
            <p:nvPr/>
          </p:nvSpPr>
          <p:spPr>
            <a:xfrm>
              <a:off x="483257" y="913466"/>
              <a:ext cx="162645" cy="173783"/>
            </a:xfrm>
            <a:prstGeom prst="ellipse">
              <a:avLst/>
            </a:pr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10" name="Group"/>
          <p:cNvGrpSpPr/>
          <p:nvPr/>
        </p:nvGrpSpPr>
        <p:grpSpPr>
          <a:xfrm>
            <a:off x="2374107" y="4868338"/>
            <a:ext cx="3019312" cy="1385491"/>
            <a:chOff x="0" y="0"/>
            <a:chExt cx="3019310" cy="1385489"/>
          </a:xfrm>
        </p:grpSpPr>
        <p:grpSp>
          <p:nvGrpSpPr>
            <p:cNvPr id="207" name="Group"/>
            <p:cNvGrpSpPr/>
            <p:nvPr/>
          </p:nvGrpSpPr>
          <p:grpSpPr>
            <a:xfrm>
              <a:off x="-1" y="0"/>
              <a:ext cx="3019312" cy="1385490"/>
              <a:chOff x="0" y="0"/>
              <a:chExt cx="3019310" cy="1385489"/>
            </a:xfrm>
          </p:grpSpPr>
          <p:sp>
            <p:nvSpPr>
              <p:cNvPr id="202" name="Starboard…"/>
              <p:cNvSpPr txBox="1"/>
              <p:nvPr/>
            </p:nvSpPr>
            <p:spPr>
              <a:xfrm>
                <a:off x="0" y="-1"/>
                <a:ext cx="1077875" cy="5783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b="1"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defRPr>
                </a:pPr>
                <a:r>
                  <a:t>Starboard</a:t>
                </a:r>
              </a:p>
              <a:p>
                <a:pPr>
                  <a:defRPr b="1">
                    <a:solidFill>
                      <a:schemeClr val="accent3">
                        <a:hueOff val="362282"/>
                        <a:satOff val="31803"/>
                        <a:lumOff val="-18242"/>
                      </a:schemeClr>
                    </a:solidFill>
                  </a:defRPr>
                </a:pPr>
                <a:r>
                  <a:t>Tack</a:t>
                </a:r>
              </a:p>
            </p:txBody>
          </p:sp>
          <p:grpSp>
            <p:nvGrpSpPr>
              <p:cNvPr id="206" name="Group"/>
              <p:cNvGrpSpPr/>
              <p:nvPr/>
            </p:nvGrpSpPr>
            <p:grpSpPr>
              <a:xfrm flipH="1">
                <a:off x="1380046" y="348036"/>
                <a:ext cx="1639265" cy="1037454"/>
                <a:chOff x="0" y="-7"/>
                <a:chExt cx="1639264" cy="1037453"/>
              </a:xfrm>
            </p:grpSpPr>
            <p:sp>
              <p:nvSpPr>
                <p:cNvPr id="203" name="Shape"/>
                <p:cNvSpPr/>
                <p:nvPr/>
              </p:nvSpPr>
              <p:spPr>
                <a:xfrm flipH="1" rot="5400000">
                  <a:off x="427381" y="-427389"/>
                  <a:ext cx="784503" cy="1639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9" h="21600" fill="norm" stroke="1" extrusionOk="0">
                      <a:moveTo>
                        <a:pt x="10804" y="0"/>
                      </a:moveTo>
                      <a:cubicBezTo>
                        <a:pt x="13717" y="857"/>
                        <a:pt x="16138" y="1999"/>
                        <a:pt x="17891" y="3335"/>
                      </a:cubicBezTo>
                      <a:cubicBezTo>
                        <a:pt x="19549" y="4598"/>
                        <a:pt x="20567" y="6004"/>
                        <a:pt x="20882" y="7451"/>
                      </a:cubicBezTo>
                      <a:cubicBezTo>
                        <a:pt x="21338" y="9817"/>
                        <a:pt x="21460" y="12195"/>
                        <a:pt x="21248" y="14568"/>
                      </a:cubicBezTo>
                      <a:cubicBezTo>
                        <a:pt x="21038" y="16925"/>
                        <a:pt x="20498" y="19274"/>
                        <a:pt x="19632" y="21600"/>
                      </a:cubicBezTo>
                      <a:lnTo>
                        <a:pt x="1957" y="21454"/>
                      </a:lnTo>
                      <a:cubicBezTo>
                        <a:pt x="989" y="19235"/>
                        <a:pt x="378" y="16989"/>
                        <a:pt x="129" y="14733"/>
                      </a:cubicBezTo>
                      <a:cubicBezTo>
                        <a:pt x="-140" y="12302"/>
                        <a:pt x="11" y="9866"/>
                        <a:pt x="581" y="7445"/>
                      </a:cubicBezTo>
                      <a:cubicBezTo>
                        <a:pt x="1041" y="5961"/>
                        <a:pt x="2196" y="4532"/>
                        <a:pt x="3976" y="3245"/>
                      </a:cubicBezTo>
                      <a:cubicBezTo>
                        <a:pt x="5727" y="1978"/>
                        <a:pt x="8049" y="875"/>
                        <a:pt x="108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  <p:sp>
              <p:nvSpPr>
                <p:cNvPr id="217" name="Connection Line"/>
                <p:cNvSpPr/>
                <p:nvPr/>
              </p:nvSpPr>
              <p:spPr>
                <a:xfrm>
                  <a:off x="416655" y="405528"/>
                  <a:ext cx="736741" cy="631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10131" y="15976"/>
                        <a:pt x="17331" y="8776"/>
                        <a:pt x="21600" y="0"/>
                      </a:cubicBezTo>
                    </a:path>
                  </a:pathLst>
                </a:cu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/>
                <a:lstStyle/>
                <a:p>
                  <a:pPr/>
                </a:p>
              </p:txBody>
            </p:sp>
            <p:sp>
              <p:nvSpPr>
                <p:cNvPr id="205" name="Circle"/>
                <p:cNvSpPr/>
                <p:nvPr/>
              </p:nvSpPr>
              <p:spPr>
                <a:xfrm flipH="1" rot="5400000">
                  <a:off x="1088761" y="325354"/>
                  <a:ext cx="127001" cy="127001"/>
                </a:xfrm>
                <a:prstGeom prst="ellipse">
                  <a:avLst/>
                </a:prstGeom>
                <a:solidFill>
                  <a:srgbClr val="5E5E5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2200"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</a:p>
              </p:txBody>
            </p:sp>
          </p:grpSp>
        </p:grpSp>
        <p:sp>
          <p:nvSpPr>
            <p:cNvPr id="208" name="Oval"/>
            <p:cNvSpPr/>
            <p:nvPr/>
          </p:nvSpPr>
          <p:spPr>
            <a:xfrm>
              <a:off x="2324759" y="913466"/>
              <a:ext cx="162645" cy="173783"/>
            </a:xfrm>
            <a:prstGeom prst="ellipse">
              <a:avLst/>
            </a:prstGeom>
            <a:solidFill>
              <a:schemeClr val="accent5">
                <a:hueOff val="-82419"/>
                <a:satOff val="-9513"/>
                <a:lumOff val="-1634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9" name="Oval"/>
            <p:cNvSpPr/>
            <p:nvPr/>
          </p:nvSpPr>
          <p:spPr>
            <a:xfrm>
              <a:off x="2324759" y="386399"/>
              <a:ext cx="162645" cy="173783"/>
            </a:xfrm>
            <a:prstGeom prst="ellipse">
              <a:avLst/>
            </a:prstGeom>
            <a:solidFill>
              <a:schemeClr val="accent3">
                <a:hueOff val="362282"/>
                <a:satOff val="31803"/>
                <a:lumOff val="-18242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ripp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6" dur="200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4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400" fill="hold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4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6" dur="400" fill="hold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3"/>
      <p:bldP build="whole" bldLvl="1" animBg="1" rev="0" advAuto="0" spid="210" grpId="7"/>
      <p:bldP build="whole" bldLvl="1" animBg="1" rev="0" advAuto="0" spid="201" grpId="4"/>
      <p:bldP build="whole" bldLvl="1" animBg="1" rev="0" advAuto="0" spid="201" grpId="5"/>
      <p:bldP build="whole" bldLvl="1" animBg="1" rev="0" advAuto="0" spid="175" grpId="1"/>
      <p:bldP build="whole" bldLvl="1" animBg="1" rev="0" advAuto="0" spid="185" grpId="8"/>
      <p:bldP build="whole" bldLvl="1" animBg="1" rev="0" advAuto="0" spid="210" grpId="6"/>
      <p:bldP build="whole" bldLvl="1" animBg="1" rev="0" advAuto="0" spid="19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creenshot 2021-04-14 at 17.06.49.png" descr="Screenshot 2021-04-14 at 17.06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sp>
        <p:nvSpPr>
          <p:cNvPr id="221" name="Port…"/>
          <p:cNvSpPr txBox="1"/>
          <p:nvPr/>
        </p:nvSpPr>
        <p:spPr>
          <a:xfrm>
            <a:off x="9452767" y="4868338"/>
            <a:ext cx="565811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Port</a:t>
            </a:r>
          </a:p>
          <a:p>
            <a:pPr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Tack</a:t>
            </a:r>
          </a:p>
        </p:txBody>
      </p:sp>
      <p:sp>
        <p:nvSpPr>
          <p:cNvPr id="222" name="Starboard…"/>
          <p:cNvSpPr txBox="1"/>
          <p:nvPr/>
        </p:nvSpPr>
        <p:spPr>
          <a:xfrm>
            <a:off x="2374107" y="4868338"/>
            <a:ext cx="1077876" cy="578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Starboard</a:t>
            </a:r>
          </a:p>
          <a:p>
            <a:pPr>
              <a:defRPr b="1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pPr>
            <a:r>
              <a:t>Tack</a:t>
            </a:r>
          </a:p>
        </p:txBody>
      </p:sp>
      <p:graphicFrame>
        <p:nvGraphicFramePr>
          <p:cNvPr id="223" name="2D Pie Chart"/>
          <p:cNvGraphicFramePr/>
          <p:nvPr/>
        </p:nvGraphicFramePr>
        <p:xfrm>
          <a:off x="3547339" y="2436593"/>
          <a:ext cx="5810071" cy="581007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26" name="Group"/>
          <p:cNvGrpSpPr/>
          <p:nvPr/>
        </p:nvGrpSpPr>
        <p:grpSpPr>
          <a:xfrm>
            <a:off x="6062078" y="2940867"/>
            <a:ext cx="780593" cy="1362880"/>
            <a:chOff x="0" y="0"/>
            <a:chExt cx="780592" cy="1362879"/>
          </a:xfrm>
        </p:grpSpPr>
        <p:pic>
          <p:nvPicPr>
            <p:cNvPr id="224" name="No entry for all vehicular traffic.png" descr="No entry for all vehicular traffic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309" y="0"/>
              <a:ext cx="707976" cy="707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5" name="NO GO…"/>
            <p:cNvSpPr txBox="1"/>
            <p:nvPr/>
          </p:nvSpPr>
          <p:spPr>
            <a:xfrm>
              <a:off x="0" y="809769"/>
              <a:ext cx="780593" cy="55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NO GO</a:t>
              </a:r>
            </a:p>
            <a:p>
              <a:pPr/>
              <a:r>
                <a:t>ZONE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5667112" y="1506935"/>
            <a:ext cx="1570526" cy="1261808"/>
            <a:chOff x="0" y="0"/>
            <a:chExt cx="1570525" cy="1261807"/>
          </a:xfrm>
        </p:grpSpPr>
        <p:sp>
          <p:nvSpPr>
            <p:cNvPr id="227" name="Arrow"/>
            <p:cNvSpPr/>
            <p:nvPr/>
          </p:nvSpPr>
          <p:spPr>
            <a:xfrm rot="5400000">
              <a:off x="378715" y="69997"/>
              <a:ext cx="813095" cy="1570526"/>
            </a:xfrm>
            <a:prstGeom prst="rightArrow">
              <a:avLst>
                <a:gd name="adj1" fmla="val 53019"/>
                <a:gd name="adj2" fmla="val 65833"/>
              </a:avLst>
            </a:pr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8" name="WIND"/>
            <p:cNvSpPr txBox="1"/>
            <p:nvPr/>
          </p:nvSpPr>
          <p:spPr>
            <a:xfrm>
              <a:off x="278875" y="-1"/>
              <a:ext cx="1012775" cy="4984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600">
                  <a:solidFill>
                    <a:schemeClr val="accent1">
                      <a:lumOff val="-13575"/>
                    </a:schemeClr>
                  </a:solidFill>
                </a:defRPr>
              </a:lvl1pPr>
            </a:lstStyle>
            <a:p>
              <a:pPr/>
              <a:r>
                <a:t>WIND</a:t>
              </a:r>
            </a:p>
          </p:txBody>
        </p:sp>
      </p:grpSp>
      <p:sp>
        <p:nvSpPr>
          <p:cNvPr id="230" name="Water"/>
          <p:cNvSpPr/>
          <p:nvPr/>
        </p:nvSpPr>
        <p:spPr>
          <a:xfrm>
            <a:off x="7124082" y="3507297"/>
            <a:ext cx="1526785" cy="52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1" name="Water"/>
          <p:cNvSpPr/>
          <p:nvPr/>
        </p:nvSpPr>
        <p:spPr>
          <a:xfrm>
            <a:off x="3847746" y="4624870"/>
            <a:ext cx="1526785" cy="52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2" name="Water"/>
          <p:cNvSpPr/>
          <p:nvPr/>
        </p:nvSpPr>
        <p:spPr>
          <a:xfrm>
            <a:off x="4232452" y="5708783"/>
            <a:ext cx="1526786" cy="52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3" name="Water"/>
          <p:cNvSpPr/>
          <p:nvPr/>
        </p:nvSpPr>
        <p:spPr>
          <a:xfrm>
            <a:off x="4682853" y="6826356"/>
            <a:ext cx="1526785" cy="52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Water"/>
          <p:cNvSpPr/>
          <p:nvPr/>
        </p:nvSpPr>
        <p:spPr>
          <a:xfrm>
            <a:off x="6937552" y="5742444"/>
            <a:ext cx="1526786" cy="52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5" name="Water"/>
          <p:cNvSpPr/>
          <p:nvPr/>
        </p:nvSpPr>
        <p:spPr>
          <a:xfrm>
            <a:off x="6791052" y="6826356"/>
            <a:ext cx="1526786" cy="52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6" name="Water"/>
          <p:cNvSpPr/>
          <p:nvPr/>
        </p:nvSpPr>
        <p:spPr>
          <a:xfrm>
            <a:off x="7623352" y="4612144"/>
            <a:ext cx="1526786" cy="529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7" name="Water"/>
          <p:cNvSpPr/>
          <p:nvPr/>
        </p:nvSpPr>
        <p:spPr>
          <a:xfrm>
            <a:off x="4359452" y="3507297"/>
            <a:ext cx="1526786" cy="529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3728"/>
                </a:lnTo>
                <a:cubicBezTo>
                  <a:pt x="292" y="3728"/>
                  <a:pt x="665" y="4209"/>
                  <a:pt x="1059" y="4708"/>
                </a:cubicBezTo>
                <a:cubicBezTo>
                  <a:pt x="1551" y="5332"/>
                  <a:pt x="2109" y="6053"/>
                  <a:pt x="2703" y="6053"/>
                </a:cubicBezTo>
                <a:cubicBezTo>
                  <a:pt x="3287" y="6053"/>
                  <a:pt x="3802" y="5365"/>
                  <a:pt x="4256" y="4757"/>
                </a:cubicBezTo>
                <a:cubicBezTo>
                  <a:pt x="4656" y="4226"/>
                  <a:pt x="5034" y="3728"/>
                  <a:pt x="5402" y="3728"/>
                </a:cubicBezTo>
                <a:cubicBezTo>
                  <a:pt x="5769" y="3728"/>
                  <a:pt x="6142" y="4226"/>
                  <a:pt x="6542" y="4757"/>
                </a:cubicBezTo>
                <a:cubicBezTo>
                  <a:pt x="6996" y="5365"/>
                  <a:pt x="7516" y="6053"/>
                  <a:pt x="8105" y="6053"/>
                </a:cubicBezTo>
                <a:cubicBezTo>
                  <a:pt x="8689" y="6053"/>
                  <a:pt x="9186" y="5380"/>
                  <a:pt x="9624" y="4771"/>
                </a:cubicBezTo>
                <a:cubicBezTo>
                  <a:pt x="10019" y="4225"/>
                  <a:pt x="10392" y="3728"/>
                  <a:pt x="10803" y="3728"/>
                </a:cubicBezTo>
                <a:cubicBezTo>
                  <a:pt x="11187" y="3728"/>
                  <a:pt x="11512" y="4178"/>
                  <a:pt x="11885" y="4708"/>
                </a:cubicBezTo>
                <a:cubicBezTo>
                  <a:pt x="12328" y="5332"/>
                  <a:pt x="12837" y="6053"/>
                  <a:pt x="13502" y="6053"/>
                </a:cubicBezTo>
                <a:cubicBezTo>
                  <a:pt x="14172" y="6053"/>
                  <a:pt x="14690" y="5333"/>
                  <a:pt x="15144" y="4693"/>
                </a:cubicBezTo>
                <a:cubicBezTo>
                  <a:pt x="15517" y="4179"/>
                  <a:pt x="15836" y="3728"/>
                  <a:pt x="16198" y="3728"/>
                </a:cubicBezTo>
                <a:cubicBezTo>
                  <a:pt x="16566" y="3728"/>
                  <a:pt x="16902" y="4182"/>
                  <a:pt x="17291" y="4727"/>
                </a:cubicBezTo>
                <a:cubicBezTo>
                  <a:pt x="17746" y="5351"/>
                  <a:pt x="18264" y="6053"/>
                  <a:pt x="18902" y="6053"/>
                </a:cubicBezTo>
                <a:cubicBezTo>
                  <a:pt x="19556" y="6053"/>
                  <a:pt x="20113" y="5319"/>
                  <a:pt x="20605" y="4664"/>
                </a:cubicBezTo>
                <a:cubicBezTo>
                  <a:pt x="20972" y="4181"/>
                  <a:pt x="21319" y="3728"/>
                  <a:pt x="21600" y="3728"/>
                </a:cubicBezTo>
                <a:lnTo>
                  <a:pt x="21600" y="0"/>
                </a:lnTo>
                <a:cubicBezTo>
                  <a:pt x="21038" y="0"/>
                  <a:pt x="20547" y="653"/>
                  <a:pt x="20071" y="1277"/>
                </a:cubicBezTo>
                <a:cubicBezTo>
                  <a:pt x="19655" y="1807"/>
                  <a:pt x="19270" y="2325"/>
                  <a:pt x="18897" y="2325"/>
                </a:cubicBezTo>
                <a:cubicBezTo>
                  <a:pt x="18551" y="2325"/>
                  <a:pt x="18221" y="1870"/>
                  <a:pt x="17842" y="1355"/>
                </a:cubicBezTo>
                <a:cubicBezTo>
                  <a:pt x="17377" y="715"/>
                  <a:pt x="16853" y="0"/>
                  <a:pt x="16198" y="0"/>
                </a:cubicBezTo>
                <a:cubicBezTo>
                  <a:pt x="15544" y="0"/>
                  <a:pt x="15037" y="716"/>
                  <a:pt x="14583" y="1340"/>
                </a:cubicBezTo>
                <a:cubicBezTo>
                  <a:pt x="14205" y="1871"/>
                  <a:pt x="13875" y="2325"/>
                  <a:pt x="13502" y="2325"/>
                </a:cubicBezTo>
                <a:cubicBezTo>
                  <a:pt x="13134" y="2325"/>
                  <a:pt x="12820" y="1870"/>
                  <a:pt x="12452" y="1355"/>
                </a:cubicBezTo>
                <a:cubicBezTo>
                  <a:pt x="11998" y="715"/>
                  <a:pt x="11485" y="0"/>
                  <a:pt x="10803" y="0"/>
                </a:cubicBezTo>
                <a:cubicBezTo>
                  <a:pt x="10106" y="0"/>
                  <a:pt x="9554" y="749"/>
                  <a:pt x="9073" y="1404"/>
                </a:cubicBezTo>
                <a:cubicBezTo>
                  <a:pt x="8711" y="1903"/>
                  <a:pt x="8402" y="2325"/>
                  <a:pt x="8105" y="2325"/>
                </a:cubicBezTo>
                <a:cubicBezTo>
                  <a:pt x="7802" y="2325"/>
                  <a:pt x="7467" y="1889"/>
                  <a:pt x="7083" y="1374"/>
                </a:cubicBezTo>
                <a:cubicBezTo>
                  <a:pt x="6602" y="735"/>
                  <a:pt x="6050" y="0"/>
                  <a:pt x="5402" y="0"/>
                </a:cubicBezTo>
                <a:cubicBezTo>
                  <a:pt x="4747" y="0"/>
                  <a:pt x="4202" y="735"/>
                  <a:pt x="3715" y="1374"/>
                </a:cubicBezTo>
                <a:cubicBezTo>
                  <a:pt x="3348" y="1858"/>
                  <a:pt x="3001" y="2325"/>
                  <a:pt x="2703" y="2325"/>
                </a:cubicBezTo>
                <a:cubicBezTo>
                  <a:pt x="2384" y="2325"/>
                  <a:pt x="1996" y="1827"/>
                  <a:pt x="1585" y="1296"/>
                </a:cubicBezTo>
                <a:cubicBezTo>
                  <a:pt x="1082" y="657"/>
                  <a:pt x="568" y="0"/>
                  <a:pt x="0" y="0"/>
                </a:cubicBezTo>
                <a:close/>
                <a:moveTo>
                  <a:pt x="0" y="7769"/>
                </a:moveTo>
                <a:lnTo>
                  <a:pt x="0" y="11492"/>
                </a:lnTo>
                <a:cubicBezTo>
                  <a:pt x="292" y="11492"/>
                  <a:pt x="665" y="11977"/>
                  <a:pt x="1059" y="12477"/>
                </a:cubicBezTo>
                <a:cubicBezTo>
                  <a:pt x="1551" y="13100"/>
                  <a:pt x="2109" y="13817"/>
                  <a:pt x="2703" y="13817"/>
                </a:cubicBezTo>
                <a:cubicBezTo>
                  <a:pt x="3287" y="13817"/>
                  <a:pt x="3802" y="13133"/>
                  <a:pt x="4256" y="12525"/>
                </a:cubicBezTo>
                <a:cubicBezTo>
                  <a:pt x="4656" y="11995"/>
                  <a:pt x="5034" y="11492"/>
                  <a:pt x="5402" y="11492"/>
                </a:cubicBezTo>
                <a:cubicBezTo>
                  <a:pt x="5769" y="11492"/>
                  <a:pt x="6142" y="11995"/>
                  <a:pt x="6542" y="12525"/>
                </a:cubicBezTo>
                <a:cubicBezTo>
                  <a:pt x="6996" y="13133"/>
                  <a:pt x="7516" y="13817"/>
                  <a:pt x="8105" y="13817"/>
                </a:cubicBezTo>
                <a:cubicBezTo>
                  <a:pt x="8689" y="13817"/>
                  <a:pt x="9186" y="13148"/>
                  <a:pt x="9624" y="12540"/>
                </a:cubicBezTo>
                <a:cubicBezTo>
                  <a:pt x="10019" y="11994"/>
                  <a:pt x="10392" y="11492"/>
                  <a:pt x="10803" y="11492"/>
                </a:cubicBezTo>
                <a:cubicBezTo>
                  <a:pt x="11187" y="11492"/>
                  <a:pt x="11512" y="11946"/>
                  <a:pt x="11885" y="12477"/>
                </a:cubicBezTo>
                <a:cubicBezTo>
                  <a:pt x="12328" y="13100"/>
                  <a:pt x="12837" y="13817"/>
                  <a:pt x="13502" y="13817"/>
                </a:cubicBezTo>
                <a:cubicBezTo>
                  <a:pt x="14172" y="13817"/>
                  <a:pt x="14690" y="13101"/>
                  <a:pt x="15144" y="12462"/>
                </a:cubicBezTo>
                <a:cubicBezTo>
                  <a:pt x="15517" y="11947"/>
                  <a:pt x="15836" y="11492"/>
                  <a:pt x="16198" y="11492"/>
                </a:cubicBezTo>
                <a:cubicBezTo>
                  <a:pt x="16566" y="11492"/>
                  <a:pt x="16902" y="11945"/>
                  <a:pt x="17291" y="12491"/>
                </a:cubicBezTo>
                <a:cubicBezTo>
                  <a:pt x="17746" y="13115"/>
                  <a:pt x="18264" y="13817"/>
                  <a:pt x="18902" y="13817"/>
                </a:cubicBezTo>
                <a:cubicBezTo>
                  <a:pt x="19556" y="13817"/>
                  <a:pt x="20113" y="13083"/>
                  <a:pt x="20605" y="12428"/>
                </a:cubicBezTo>
                <a:cubicBezTo>
                  <a:pt x="20972" y="11944"/>
                  <a:pt x="21319" y="11492"/>
                  <a:pt x="21600" y="11492"/>
                </a:cubicBezTo>
                <a:lnTo>
                  <a:pt x="21600" y="7769"/>
                </a:lnTo>
                <a:cubicBezTo>
                  <a:pt x="21038" y="7769"/>
                  <a:pt x="20547" y="8422"/>
                  <a:pt x="20071" y="9045"/>
                </a:cubicBezTo>
                <a:cubicBezTo>
                  <a:pt x="19655" y="9591"/>
                  <a:pt x="19270" y="10088"/>
                  <a:pt x="18897" y="10088"/>
                </a:cubicBezTo>
                <a:cubicBezTo>
                  <a:pt x="18551" y="10088"/>
                  <a:pt x="18221" y="9638"/>
                  <a:pt x="17842" y="9123"/>
                </a:cubicBezTo>
                <a:cubicBezTo>
                  <a:pt x="17377" y="8484"/>
                  <a:pt x="16853" y="7769"/>
                  <a:pt x="16198" y="7769"/>
                </a:cubicBezTo>
                <a:cubicBezTo>
                  <a:pt x="15544" y="7769"/>
                  <a:pt x="15037" y="8485"/>
                  <a:pt x="14583" y="9109"/>
                </a:cubicBezTo>
                <a:cubicBezTo>
                  <a:pt x="14205" y="9639"/>
                  <a:pt x="13875" y="10088"/>
                  <a:pt x="13502" y="10088"/>
                </a:cubicBezTo>
                <a:cubicBezTo>
                  <a:pt x="13134" y="10088"/>
                  <a:pt x="12820" y="9638"/>
                  <a:pt x="12452" y="9123"/>
                </a:cubicBezTo>
                <a:cubicBezTo>
                  <a:pt x="11998" y="8484"/>
                  <a:pt x="11485" y="7769"/>
                  <a:pt x="10803" y="7769"/>
                </a:cubicBezTo>
                <a:cubicBezTo>
                  <a:pt x="10106" y="7769"/>
                  <a:pt x="9554" y="8517"/>
                  <a:pt x="9073" y="9172"/>
                </a:cubicBezTo>
                <a:cubicBezTo>
                  <a:pt x="8711" y="9671"/>
                  <a:pt x="8402" y="10088"/>
                  <a:pt x="8105" y="10088"/>
                </a:cubicBezTo>
                <a:cubicBezTo>
                  <a:pt x="7802" y="10088"/>
                  <a:pt x="7467" y="9653"/>
                  <a:pt x="7083" y="9138"/>
                </a:cubicBezTo>
                <a:cubicBezTo>
                  <a:pt x="6602" y="8499"/>
                  <a:pt x="6050" y="7769"/>
                  <a:pt x="5402" y="7769"/>
                </a:cubicBezTo>
                <a:cubicBezTo>
                  <a:pt x="4747" y="7769"/>
                  <a:pt x="4202" y="8499"/>
                  <a:pt x="3715" y="9138"/>
                </a:cubicBezTo>
                <a:cubicBezTo>
                  <a:pt x="3348" y="9622"/>
                  <a:pt x="3001" y="10088"/>
                  <a:pt x="2703" y="10088"/>
                </a:cubicBezTo>
                <a:cubicBezTo>
                  <a:pt x="2384" y="10088"/>
                  <a:pt x="1996" y="9590"/>
                  <a:pt x="1585" y="9060"/>
                </a:cubicBezTo>
                <a:cubicBezTo>
                  <a:pt x="1082" y="8421"/>
                  <a:pt x="568" y="7769"/>
                  <a:pt x="0" y="7769"/>
                </a:cubicBezTo>
                <a:close/>
                <a:moveTo>
                  <a:pt x="0" y="15547"/>
                </a:moveTo>
                <a:lnTo>
                  <a:pt x="0" y="19275"/>
                </a:lnTo>
                <a:cubicBezTo>
                  <a:pt x="292" y="19275"/>
                  <a:pt x="665" y="19761"/>
                  <a:pt x="1059" y="20260"/>
                </a:cubicBezTo>
                <a:cubicBezTo>
                  <a:pt x="1551" y="20884"/>
                  <a:pt x="2109" y="21600"/>
                  <a:pt x="2703" y="21600"/>
                </a:cubicBezTo>
                <a:cubicBezTo>
                  <a:pt x="3287" y="21600"/>
                  <a:pt x="3802" y="20912"/>
                  <a:pt x="4256" y="20304"/>
                </a:cubicBezTo>
                <a:cubicBezTo>
                  <a:pt x="4656" y="19773"/>
                  <a:pt x="5034" y="19275"/>
                  <a:pt x="5402" y="19275"/>
                </a:cubicBezTo>
                <a:cubicBezTo>
                  <a:pt x="5769" y="19275"/>
                  <a:pt x="6142" y="19773"/>
                  <a:pt x="6542" y="20304"/>
                </a:cubicBezTo>
                <a:cubicBezTo>
                  <a:pt x="6996" y="20912"/>
                  <a:pt x="7516" y="21600"/>
                  <a:pt x="8105" y="21600"/>
                </a:cubicBezTo>
                <a:cubicBezTo>
                  <a:pt x="8689" y="21600"/>
                  <a:pt x="9186" y="20931"/>
                  <a:pt x="9624" y="20323"/>
                </a:cubicBezTo>
                <a:cubicBezTo>
                  <a:pt x="10019" y="19777"/>
                  <a:pt x="10392" y="19275"/>
                  <a:pt x="10803" y="19275"/>
                </a:cubicBezTo>
                <a:cubicBezTo>
                  <a:pt x="11187" y="19275"/>
                  <a:pt x="11512" y="19729"/>
                  <a:pt x="11885" y="20260"/>
                </a:cubicBezTo>
                <a:cubicBezTo>
                  <a:pt x="12328" y="20884"/>
                  <a:pt x="12837" y="21600"/>
                  <a:pt x="13502" y="21600"/>
                </a:cubicBezTo>
                <a:cubicBezTo>
                  <a:pt x="14172" y="21600"/>
                  <a:pt x="14690" y="20885"/>
                  <a:pt x="15144" y="20245"/>
                </a:cubicBezTo>
                <a:cubicBezTo>
                  <a:pt x="15517" y="19730"/>
                  <a:pt x="15836" y="19275"/>
                  <a:pt x="16198" y="19275"/>
                </a:cubicBezTo>
                <a:cubicBezTo>
                  <a:pt x="16566" y="19275"/>
                  <a:pt x="16902" y="19729"/>
                  <a:pt x="17291" y="20274"/>
                </a:cubicBezTo>
                <a:cubicBezTo>
                  <a:pt x="17746" y="20898"/>
                  <a:pt x="18264" y="21600"/>
                  <a:pt x="18902" y="21600"/>
                </a:cubicBezTo>
                <a:cubicBezTo>
                  <a:pt x="19556" y="21600"/>
                  <a:pt x="20113" y="20866"/>
                  <a:pt x="20605" y="20211"/>
                </a:cubicBezTo>
                <a:cubicBezTo>
                  <a:pt x="20972" y="19728"/>
                  <a:pt x="21319" y="19275"/>
                  <a:pt x="21600" y="19275"/>
                </a:cubicBezTo>
                <a:lnTo>
                  <a:pt x="21600" y="15547"/>
                </a:lnTo>
                <a:cubicBezTo>
                  <a:pt x="21038" y="15547"/>
                  <a:pt x="20547" y="16205"/>
                  <a:pt x="20071" y="16829"/>
                </a:cubicBezTo>
                <a:cubicBezTo>
                  <a:pt x="19655" y="17359"/>
                  <a:pt x="19270" y="17872"/>
                  <a:pt x="18897" y="17872"/>
                </a:cubicBezTo>
                <a:cubicBezTo>
                  <a:pt x="18551" y="17872"/>
                  <a:pt x="18221" y="17421"/>
                  <a:pt x="17842" y="16907"/>
                </a:cubicBezTo>
                <a:cubicBezTo>
                  <a:pt x="17377" y="16267"/>
                  <a:pt x="16853" y="15547"/>
                  <a:pt x="16198" y="15547"/>
                </a:cubicBezTo>
                <a:cubicBezTo>
                  <a:pt x="15544" y="15547"/>
                  <a:pt x="15037" y="16268"/>
                  <a:pt x="14583" y="16892"/>
                </a:cubicBezTo>
                <a:cubicBezTo>
                  <a:pt x="14205" y="17422"/>
                  <a:pt x="13875" y="17872"/>
                  <a:pt x="13502" y="17872"/>
                </a:cubicBezTo>
                <a:cubicBezTo>
                  <a:pt x="13134" y="17872"/>
                  <a:pt x="12820" y="17421"/>
                  <a:pt x="12452" y="16907"/>
                </a:cubicBezTo>
                <a:cubicBezTo>
                  <a:pt x="11998" y="16267"/>
                  <a:pt x="11485" y="15547"/>
                  <a:pt x="10803" y="15547"/>
                </a:cubicBezTo>
                <a:cubicBezTo>
                  <a:pt x="10106" y="15547"/>
                  <a:pt x="9554" y="16296"/>
                  <a:pt x="9073" y="16951"/>
                </a:cubicBezTo>
                <a:cubicBezTo>
                  <a:pt x="8711" y="17450"/>
                  <a:pt x="8402" y="17872"/>
                  <a:pt x="8105" y="17872"/>
                </a:cubicBezTo>
                <a:cubicBezTo>
                  <a:pt x="7802" y="17872"/>
                  <a:pt x="7467" y="17436"/>
                  <a:pt x="7083" y="16921"/>
                </a:cubicBezTo>
                <a:cubicBezTo>
                  <a:pt x="6602" y="16282"/>
                  <a:pt x="6050" y="15547"/>
                  <a:pt x="5402" y="15547"/>
                </a:cubicBezTo>
                <a:cubicBezTo>
                  <a:pt x="4747" y="15547"/>
                  <a:pt x="4202" y="16282"/>
                  <a:pt x="3715" y="16921"/>
                </a:cubicBezTo>
                <a:cubicBezTo>
                  <a:pt x="3348" y="17405"/>
                  <a:pt x="3001" y="17872"/>
                  <a:pt x="2703" y="17872"/>
                </a:cubicBezTo>
                <a:cubicBezTo>
                  <a:pt x="2384" y="17872"/>
                  <a:pt x="1996" y="17374"/>
                  <a:pt x="1585" y="16843"/>
                </a:cubicBezTo>
                <a:cubicBezTo>
                  <a:pt x="1082" y="16204"/>
                  <a:pt x="568" y="15547"/>
                  <a:pt x="0" y="15547"/>
                </a:cubicBezTo>
                <a:close/>
              </a:path>
            </a:pathLst>
          </a:custGeom>
          <a:solidFill>
            <a:srgbClr val="FFFFFF">
              <a:alpha val="289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44" name="Group"/>
          <p:cNvGrpSpPr/>
          <p:nvPr/>
        </p:nvGrpSpPr>
        <p:grpSpPr>
          <a:xfrm>
            <a:off x="2092713" y="3779203"/>
            <a:ext cx="8723425" cy="3537981"/>
            <a:chOff x="0" y="0"/>
            <a:chExt cx="8723424" cy="3537979"/>
          </a:xfrm>
        </p:grpSpPr>
        <p:grpSp>
          <p:nvGrpSpPr>
            <p:cNvPr id="240" name="Group"/>
            <p:cNvGrpSpPr/>
            <p:nvPr/>
          </p:nvGrpSpPr>
          <p:grpSpPr>
            <a:xfrm>
              <a:off x="7360053" y="0"/>
              <a:ext cx="1363372" cy="3537980"/>
              <a:chOff x="0" y="0"/>
              <a:chExt cx="1363370" cy="3537979"/>
            </a:xfrm>
          </p:grpSpPr>
          <p:sp>
            <p:nvSpPr>
              <p:cNvPr id="245" name="Connection Line"/>
              <p:cNvSpPr/>
              <p:nvPr/>
            </p:nvSpPr>
            <p:spPr>
              <a:xfrm>
                <a:off x="554934" y="0"/>
                <a:ext cx="623073" cy="3056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81" h="21600" fill="norm" stroke="1" extrusionOk="0">
                    <a:moveTo>
                      <a:pt x="4281" y="0"/>
                    </a:moveTo>
                    <a:cubicBezTo>
                      <a:pt x="21600" y="7472"/>
                      <a:pt x="20173" y="14672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rgbClr val="118BCF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239" name="Bearing Away"/>
              <p:cNvSpPr txBox="1"/>
              <p:nvPr/>
            </p:nvSpPr>
            <p:spPr>
              <a:xfrm>
                <a:off x="0" y="3213469"/>
                <a:ext cx="1363371" cy="324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118BCF"/>
                    </a:solidFill>
                  </a:defRPr>
                </a:lvl1pPr>
              </a:lstStyle>
              <a:p>
                <a:pPr/>
                <a:r>
                  <a:t>Bearing Away</a:t>
                </a:r>
              </a:p>
            </p:txBody>
          </p:sp>
        </p:grpSp>
        <p:grpSp>
          <p:nvGrpSpPr>
            <p:cNvPr id="243" name="Group"/>
            <p:cNvGrpSpPr/>
            <p:nvPr/>
          </p:nvGrpSpPr>
          <p:grpSpPr>
            <a:xfrm>
              <a:off x="0" y="25815"/>
              <a:ext cx="1476029" cy="3486349"/>
              <a:chOff x="0" y="0"/>
              <a:chExt cx="1476028" cy="3486348"/>
            </a:xfrm>
          </p:grpSpPr>
          <p:sp>
            <p:nvSpPr>
              <p:cNvPr id="246" name="Connection Line"/>
              <p:cNvSpPr/>
              <p:nvPr/>
            </p:nvSpPr>
            <p:spPr>
              <a:xfrm>
                <a:off x="-1" y="0"/>
                <a:ext cx="623073" cy="3056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81" h="21600" fill="norm" stroke="1" extrusionOk="0">
                    <a:moveTo>
                      <a:pt x="12000" y="0"/>
                    </a:moveTo>
                    <a:cubicBezTo>
                      <a:pt x="-5319" y="7472"/>
                      <a:pt x="-3892" y="14672"/>
                      <a:pt x="16281" y="21600"/>
                    </a:cubicBezTo>
                  </a:path>
                </a:pathLst>
              </a:custGeom>
              <a:noFill/>
              <a:ln w="76200" cap="flat">
                <a:solidFill>
                  <a:srgbClr val="118BCF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/>
              </a:p>
            </p:txBody>
          </p:sp>
          <p:sp>
            <p:nvSpPr>
              <p:cNvPr id="242" name="Bearing Away"/>
              <p:cNvSpPr txBox="1"/>
              <p:nvPr/>
            </p:nvSpPr>
            <p:spPr>
              <a:xfrm>
                <a:off x="112658" y="3161837"/>
                <a:ext cx="1363371" cy="3245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>
                    <a:solidFill>
                      <a:srgbClr val="118BCF"/>
                    </a:solidFill>
                  </a:defRPr>
                </a:lvl1pPr>
              </a:lstStyle>
              <a:p>
                <a:pPr/>
                <a:r>
                  <a:t>Bearing Away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creenshot 2021-04-14 at 17.06.49.png" descr="Screenshot 2021-04-14 at 17.06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grpSp>
        <p:nvGrpSpPr>
          <p:cNvPr id="273" name="Group"/>
          <p:cNvGrpSpPr/>
          <p:nvPr/>
        </p:nvGrpSpPr>
        <p:grpSpPr>
          <a:xfrm>
            <a:off x="2066725" y="1506935"/>
            <a:ext cx="8871350" cy="6739730"/>
            <a:chOff x="0" y="0"/>
            <a:chExt cx="8871348" cy="6739728"/>
          </a:xfrm>
        </p:grpSpPr>
        <p:sp>
          <p:nvSpPr>
            <p:cNvPr id="250" name="Port…"/>
            <p:cNvSpPr txBox="1"/>
            <p:nvPr/>
          </p:nvSpPr>
          <p:spPr>
            <a:xfrm>
              <a:off x="7386041" y="3361402"/>
              <a:ext cx="565811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Port</a:t>
              </a:r>
            </a:p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251" name="Starboard…"/>
            <p:cNvSpPr txBox="1"/>
            <p:nvPr/>
          </p:nvSpPr>
          <p:spPr>
            <a:xfrm>
              <a:off x="307381" y="3361402"/>
              <a:ext cx="1077876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Starboard</a:t>
              </a:r>
            </a:p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290" name="Connection Line"/>
            <p:cNvSpPr/>
            <p:nvPr/>
          </p:nvSpPr>
          <p:spPr>
            <a:xfrm>
              <a:off x="8062912" y="2129031"/>
              <a:ext cx="623073" cy="305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4281" y="0"/>
                  </a:moveTo>
                  <a:cubicBezTo>
                    <a:pt x="21600" y="7472"/>
                    <a:pt x="20173" y="14672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91" name="Connection Line"/>
            <p:cNvSpPr/>
            <p:nvPr/>
          </p:nvSpPr>
          <p:spPr>
            <a:xfrm>
              <a:off x="-1" y="2236254"/>
              <a:ext cx="623073" cy="305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12000" y="21600"/>
                  </a:moveTo>
                  <a:cubicBezTo>
                    <a:pt x="-5319" y="14128"/>
                    <a:pt x="-3892" y="6928"/>
                    <a:pt x="16281" y="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54" name="Heading up"/>
            <p:cNvSpPr txBox="1"/>
            <p:nvPr/>
          </p:nvSpPr>
          <p:spPr>
            <a:xfrm>
              <a:off x="264100" y="1723000"/>
              <a:ext cx="1164438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Heading up</a:t>
              </a:r>
            </a:p>
          </p:txBody>
        </p:sp>
        <p:sp>
          <p:nvSpPr>
            <p:cNvPr id="255" name="Bearing Away"/>
            <p:cNvSpPr txBox="1"/>
            <p:nvPr/>
          </p:nvSpPr>
          <p:spPr>
            <a:xfrm>
              <a:off x="7507977" y="5342500"/>
              <a:ext cx="1363372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Bearing Away</a:t>
              </a:r>
            </a:p>
          </p:txBody>
        </p:sp>
        <p:grpSp>
          <p:nvGrpSpPr>
            <p:cNvPr id="272" name="Group"/>
            <p:cNvGrpSpPr/>
            <p:nvPr/>
          </p:nvGrpSpPr>
          <p:grpSpPr>
            <a:xfrm>
              <a:off x="1480613" y="-1"/>
              <a:ext cx="5810072" cy="6739730"/>
              <a:chOff x="0" y="0"/>
              <a:chExt cx="5810070" cy="6739728"/>
            </a:xfrm>
          </p:grpSpPr>
          <p:grpSp>
            <p:nvGrpSpPr>
              <p:cNvPr id="263" name="Group"/>
              <p:cNvGrpSpPr/>
              <p:nvPr/>
            </p:nvGrpSpPr>
            <p:grpSpPr>
              <a:xfrm>
                <a:off x="0" y="-1"/>
                <a:ext cx="5810071" cy="6739730"/>
                <a:chOff x="0" y="0"/>
                <a:chExt cx="5810070" cy="6739728"/>
              </a:xfrm>
            </p:grpSpPr>
            <p:grpSp>
              <p:nvGrpSpPr>
                <p:cNvPr id="259" name="Group"/>
                <p:cNvGrpSpPr/>
                <p:nvPr/>
              </p:nvGrpSpPr>
              <p:grpSpPr>
                <a:xfrm>
                  <a:off x="0" y="929657"/>
                  <a:ext cx="5810071" cy="5810072"/>
                  <a:chOff x="0" y="0"/>
                  <a:chExt cx="5810070" cy="5810070"/>
                </a:xfrm>
              </p:grpSpPr>
              <p:graphicFrame>
                <p:nvGraphicFramePr>
                  <p:cNvPr id="256" name="2D Pie Chart"/>
                  <p:cNvGraphicFramePr/>
                  <p:nvPr/>
                </p:nvGraphicFramePr>
                <p:xfrm>
                  <a:off x="0" y="0"/>
                  <a:ext cx="5810071" cy="5810071"/>
                </p:xfrm>
                <a:graphic xmlns:a="http://schemas.openxmlformats.org/drawingml/2006/main">
                  <a:graphicData uri="http://schemas.openxmlformats.org/drawingml/2006/chart">
                    <c:chart xmlns:c="http://schemas.openxmlformats.org/drawingml/2006/chart" r:id="rId3"/>
                  </a:graphicData>
                </a:graphic>
              </p:graphicFrame>
              <p:pic>
                <p:nvPicPr>
                  <p:cNvPr id="257" name="No entry for all vehicular traffic.png" descr="No entry for all vehicular traffic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2551048" y="504273"/>
                    <a:ext cx="707975" cy="7079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58" name="NO GO…"/>
                  <p:cNvSpPr txBox="1"/>
                  <p:nvPr/>
                </p:nvSpPr>
                <p:spPr>
                  <a:xfrm>
                    <a:off x="2514738" y="1314042"/>
                    <a:ext cx="780594" cy="5531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/>
                    <a:r>
                      <a:t>NO GO</a:t>
                    </a:r>
                  </a:p>
                  <a:p>
                    <a:pPr/>
                    <a:r>
                      <a:t>ZONE</a:t>
                    </a:r>
                  </a:p>
                </p:txBody>
              </p:sp>
            </p:grpSp>
            <p:grpSp>
              <p:nvGrpSpPr>
                <p:cNvPr id="262" name="Group"/>
                <p:cNvGrpSpPr/>
                <p:nvPr/>
              </p:nvGrpSpPr>
              <p:grpSpPr>
                <a:xfrm>
                  <a:off x="2119772" y="-1"/>
                  <a:ext cx="1570527" cy="1261809"/>
                  <a:chOff x="0" y="0"/>
                  <a:chExt cx="1570525" cy="1261807"/>
                </a:xfrm>
              </p:grpSpPr>
              <p:sp>
                <p:nvSpPr>
                  <p:cNvPr id="260" name="Arrow"/>
                  <p:cNvSpPr/>
                  <p:nvPr/>
                </p:nvSpPr>
                <p:spPr>
                  <a:xfrm rot="5400000">
                    <a:off x="378715" y="69997"/>
                    <a:ext cx="813095" cy="1570526"/>
                  </a:xfrm>
                  <a:prstGeom prst="rightArrow">
                    <a:avLst>
                      <a:gd name="adj1" fmla="val 53019"/>
                      <a:gd name="adj2" fmla="val 65833"/>
                    </a:avLst>
                  </a:prstGeom>
                  <a:solidFill>
                    <a:srgbClr val="118B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261" name="WIND"/>
                  <p:cNvSpPr txBox="1"/>
                  <p:nvPr/>
                </p:nvSpPr>
                <p:spPr>
                  <a:xfrm>
                    <a:off x="278875" y="-1"/>
                    <a:ext cx="1012775" cy="4984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b="1" sz="2600">
                        <a:solidFill>
                          <a:schemeClr val="accent1">
                            <a:lumOff val="-13575"/>
                          </a:schemeClr>
                        </a:solidFill>
                      </a:defRPr>
                    </a:lvl1pPr>
                  </a:lstStyle>
                  <a:p>
                    <a:pPr/>
                    <a:r>
                      <a:t>WIND</a:t>
                    </a:r>
                  </a:p>
                </p:txBody>
              </p:sp>
            </p:grpSp>
          </p:grpSp>
          <p:sp>
            <p:nvSpPr>
              <p:cNvPr id="264" name="Water"/>
              <p:cNvSpPr/>
              <p:nvPr/>
            </p:nvSpPr>
            <p:spPr>
              <a:xfrm>
                <a:off x="3576742" y="2000361"/>
                <a:ext cx="1526786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5" name="Water"/>
              <p:cNvSpPr/>
              <p:nvPr/>
            </p:nvSpPr>
            <p:spPr>
              <a:xfrm>
                <a:off x="300406" y="3117935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6" name="Water"/>
              <p:cNvSpPr/>
              <p:nvPr/>
            </p:nvSpPr>
            <p:spPr>
              <a:xfrm>
                <a:off x="685113" y="4201847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7" name="Water"/>
              <p:cNvSpPr/>
              <p:nvPr/>
            </p:nvSpPr>
            <p:spPr>
              <a:xfrm>
                <a:off x="1135514" y="5319421"/>
                <a:ext cx="1526785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8" name="Water"/>
              <p:cNvSpPr/>
              <p:nvPr/>
            </p:nvSpPr>
            <p:spPr>
              <a:xfrm>
                <a:off x="3390213" y="42355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69" name="Water"/>
              <p:cNvSpPr/>
              <p:nvPr/>
            </p:nvSpPr>
            <p:spPr>
              <a:xfrm>
                <a:off x="3243713" y="5319421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70" name="Water"/>
              <p:cNvSpPr/>
              <p:nvPr/>
            </p:nvSpPr>
            <p:spPr>
              <a:xfrm>
                <a:off x="4076013" y="31052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71" name="Water"/>
              <p:cNvSpPr/>
              <p:nvPr/>
            </p:nvSpPr>
            <p:spPr>
              <a:xfrm>
                <a:off x="812113" y="2000361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grpSp>
        <p:nvGrpSpPr>
          <p:cNvPr id="277" name="Group"/>
          <p:cNvGrpSpPr/>
          <p:nvPr/>
        </p:nvGrpSpPr>
        <p:grpSpPr>
          <a:xfrm>
            <a:off x="7284753" y="5216374"/>
            <a:ext cx="1639266" cy="1037455"/>
            <a:chOff x="0" y="-7"/>
            <a:chExt cx="1639264" cy="1037453"/>
          </a:xfrm>
        </p:grpSpPr>
        <p:sp>
          <p:nvSpPr>
            <p:cNvPr id="274" name="Shape"/>
            <p:cNvSpPr/>
            <p:nvPr/>
          </p:nvSpPr>
          <p:spPr>
            <a:xfrm flipH="1" rot="5400000">
              <a:off x="427381" y="-427389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2" name="Connection Line"/>
            <p:cNvSpPr/>
            <p:nvPr/>
          </p:nvSpPr>
          <p:spPr>
            <a:xfrm>
              <a:off x="416655" y="405528"/>
              <a:ext cx="736741" cy="6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31" y="15976"/>
                    <a:pt x="17331" y="8776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76" name="Circle"/>
            <p:cNvSpPr/>
            <p:nvPr/>
          </p:nvSpPr>
          <p:spPr>
            <a:xfrm flipH="1" rot="5400000">
              <a:off x="1088761" y="325354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81" name="Group"/>
          <p:cNvGrpSpPr/>
          <p:nvPr/>
        </p:nvGrpSpPr>
        <p:grpSpPr>
          <a:xfrm flipH="1">
            <a:off x="3754153" y="5216374"/>
            <a:ext cx="1639266" cy="1037455"/>
            <a:chOff x="0" y="-7"/>
            <a:chExt cx="1639264" cy="1037453"/>
          </a:xfrm>
        </p:grpSpPr>
        <p:sp>
          <p:nvSpPr>
            <p:cNvPr id="278" name="Shape"/>
            <p:cNvSpPr/>
            <p:nvPr/>
          </p:nvSpPr>
          <p:spPr>
            <a:xfrm flipH="1" rot="5400000">
              <a:off x="427381" y="-427389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3" name="Connection Line"/>
            <p:cNvSpPr/>
            <p:nvPr/>
          </p:nvSpPr>
          <p:spPr>
            <a:xfrm>
              <a:off x="416655" y="405528"/>
              <a:ext cx="736741" cy="6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131" y="15976"/>
                    <a:pt x="17331" y="8776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80" name="Circle"/>
            <p:cNvSpPr/>
            <p:nvPr/>
          </p:nvSpPr>
          <p:spPr>
            <a:xfrm flipH="1" rot="5400000">
              <a:off x="1088761" y="325354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282" name="Beam Reach"/>
          <p:cNvSpPr txBox="1"/>
          <p:nvPr/>
        </p:nvSpPr>
        <p:spPr>
          <a:xfrm>
            <a:off x="5564022" y="8640978"/>
            <a:ext cx="2156156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Beam Reach</a:t>
            </a:r>
          </a:p>
        </p:txBody>
      </p:sp>
      <p:grpSp>
        <p:nvGrpSpPr>
          <p:cNvPr id="289" name="Group"/>
          <p:cNvGrpSpPr/>
          <p:nvPr/>
        </p:nvGrpSpPr>
        <p:grpSpPr>
          <a:xfrm>
            <a:off x="10835887" y="584199"/>
            <a:ext cx="1619978" cy="2197385"/>
            <a:chOff x="0" y="0"/>
            <a:chExt cx="1619976" cy="2197383"/>
          </a:xfrm>
        </p:grpSpPr>
        <p:sp>
          <p:nvSpPr>
            <p:cNvPr id="283" name="Shape"/>
            <p:cNvSpPr/>
            <p:nvPr/>
          </p:nvSpPr>
          <p:spPr>
            <a:xfrm>
              <a:off x="674823" y="16739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>
                <a:alpha val="8636"/>
              </a:srgbClr>
            </a:solidFill>
            <a:ln w="12700" cap="flat">
              <a:solidFill>
                <a:srgbClr val="000000">
                  <a:alpha val="8636"/>
                </a:srgb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4" name="Shape"/>
            <p:cNvSpPr/>
            <p:nvPr/>
          </p:nvSpPr>
          <p:spPr>
            <a:xfrm>
              <a:off x="674823" y="14326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288" name="Group"/>
            <p:cNvGrpSpPr/>
            <p:nvPr/>
          </p:nvGrpSpPr>
          <p:grpSpPr>
            <a:xfrm>
              <a:off x="0" y="-1"/>
              <a:ext cx="1619977" cy="1745633"/>
              <a:chOff x="0" y="0"/>
              <a:chExt cx="1619976" cy="1745631"/>
            </a:xfrm>
          </p:grpSpPr>
          <p:sp>
            <p:nvSpPr>
              <p:cNvPr id="285" name="Line"/>
              <p:cNvSpPr/>
              <p:nvPr/>
            </p:nvSpPr>
            <p:spPr>
              <a:xfrm flipV="1">
                <a:off x="1074129" y="-1"/>
                <a:ext cx="1" cy="152400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6" name="Shape"/>
              <p:cNvSpPr/>
              <p:nvPr/>
            </p:nvSpPr>
            <p:spPr>
              <a:xfrm flipH="1" rot="5400000">
                <a:off x="642594" y="768249"/>
                <a:ext cx="334789" cy="161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fill="norm" stroke="1" extrusionOk="0">
                    <a:moveTo>
                      <a:pt x="19935" y="0"/>
                    </a:moveTo>
                    <a:cubicBezTo>
                      <a:pt x="20223" y="1228"/>
                      <a:pt x="20444" y="2456"/>
                      <a:pt x="20599" y="3683"/>
                    </a:cubicBezTo>
                    <a:cubicBezTo>
                      <a:pt x="20806" y="5315"/>
                      <a:pt x="20894" y="6940"/>
                      <a:pt x="20827" y="8562"/>
                    </a:cubicBezTo>
                    <a:cubicBezTo>
                      <a:pt x="21180" y="10617"/>
                      <a:pt x="21386" y="12672"/>
                      <a:pt x="21446" y="14728"/>
                    </a:cubicBezTo>
                    <a:cubicBezTo>
                      <a:pt x="21513" y="17017"/>
                      <a:pt x="21397" y="19308"/>
                      <a:pt x="21101" y="21600"/>
                    </a:cubicBezTo>
                    <a:lnTo>
                      <a:pt x="1121" y="21507"/>
                    </a:lnTo>
                    <a:cubicBezTo>
                      <a:pt x="455" y="19541"/>
                      <a:pt x="86" y="17569"/>
                      <a:pt x="13" y="15596"/>
                    </a:cubicBezTo>
                    <a:cubicBezTo>
                      <a:pt x="-87" y="12881"/>
                      <a:pt x="374" y="10168"/>
                      <a:pt x="1395" y="7465"/>
                    </a:cubicBezTo>
                    <a:cubicBezTo>
                      <a:pt x="2593" y="5570"/>
                      <a:pt x="5707" y="3781"/>
                      <a:pt x="10448" y="2264"/>
                    </a:cubicBezTo>
                    <a:cubicBezTo>
                      <a:pt x="13151" y="1399"/>
                      <a:pt x="16346" y="637"/>
                      <a:pt x="19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87" name="Triangle"/>
              <p:cNvSpPr/>
              <p:nvPr/>
            </p:nvSpPr>
            <p:spPr>
              <a:xfrm flipH="1">
                <a:off x="237388" y="59514"/>
                <a:ext cx="761502" cy="1182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4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400" fill="hold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4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4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3"/>
      <p:bldP build="whole" bldLvl="1" animBg="1" rev="0" advAuto="0" spid="289" grpId="4"/>
      <p:bldP build="whole" bldLvl="1" animBg="1" rev="0" advAuto="0" spid="277" grpId="1"/>
      <p:bldP build="whole" bldLvl="1" animBg="1" rev="0" advAuto="0" spid="27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roup"/>
          <p:cNvGrpSpPr/>
          <p:nvPr/>
        </p:nvGrpSpPr>
        <p:grpSpPr>
          <a:xfrm>
            <a:off x="2066725" y="1506935"/>
            <a:ext cx="8871350" cy="6739730"/>
            <a:chOff x="0" y="0"/>
            <a:chExt cx="8871348" cy="6739728"/>
          </a:xfrm>
        </p:grpSpPr>
        <p:sp>
          <p:nvSpPr>
            <p:cNvPr id="295" name="Port…"/>
            <p:cNvSpPr txBox="1"/>
            <p:nvPr/>
          </p:nvSpPr>
          <p:spPr>
            <a:xfrm>
              <a:off x="7386041" y="3361402"/>
              <a:ext cx="565811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Port</a:t>
              </a:r>
            </a:p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296" name="Starboard…"/>
            <p:cNvSpPr txBox="1"/>
            <p:nvPr/>
          </p:nvSpPr>
          <p:spPr>
            <a:xfrm>
              <a:off x="307381" y="3361402"/>
              <a:ext cx="1077876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Starboard</a:t>
              </a:r>
            </a:p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337" name="Connection Line"/>
            <p:cNvSpPr/>
            <p:nvPr/>
          </p:nvSpPr>
          <p:spPr>
            <a:xfrm>
              <a:off x="8062912" y="2129031"/>
              <a:ext cx="623073" cy="305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4281" y="0"/>
                  </a:moveTo>
                  <a:cubicBezTo>
                    <a:pt x="21600" y="7472"/>
                    <a:pt x="20173" y="14672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38" name="Connection Line"/>
            <p:cNvSpPr/>
            <p:nvPr/>
          </p:nvSpPr>
          <p:spPr>
            <a:xfrm>
              <a:off x="-1" y="2236254"/>
              <a:ext cx="623073" cy="305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12000" y="21600"/>
                  </a:moveTo>
                  <a:cubicBezTo>
                    <a:pt x="-5319" y="14128"/>
                    <a:pt x="-3892" y="6928"/>
                    <a:pt x="16281" y="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99" name="Heading up"/>
            <p:cNvSpPr txBox="1"/>
            <p:nvPr/>
          </p:nvSpPr>
          <p:spPr>
            <a:xfrm>
              <a:off x="264100" y="1723000"/>
              <a:ext cx="1164438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Heading up</a:t>
              </a:r>
            </a:p>
          </p:txBody>
        </p:sp>
        <p:sp>
          <p:nvSpPr>
            <p:cNvPr id="300" name="Bearing Away"/>
            <p:cNvSpPr txBox="1"/>
            <p:nvPr/>
          </p:nvSpPr>
          <p:spPr>
            <a:xfrm>
              <a:off x="7507977" y="5342500"/>
              <a:ext cx="1363372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Bearing Away</a:t>
              </a:r>
            </a:p>
          </p:txBody>
        </p:sp>
        <p:grpSp>
          <p:nvGrpSpPr>
            <p:cNvPr id="317" name="Group"/>
            <p:cNvGrpSpPr/>
            <p:nvPr/>
          </p:nvGrpSpPr>
          <p:grpSpPr>
            <a:xfrm>
              <a:off x="1480613" y="-1"/>
              <a:ext cx="5810072" cy="6739730"/>
              <a:chOff x="0" y="0"/>
              <a:chExt cx="5810070" cy="6739728"/>
            </a:xfrm>
          </p:grpSpPr>
          <p:grpSp>
            <p:nvGrpSpPr>
              <p:cNvPr id="308" name="Group"/>
              <p:cNvGrpSpPr/>
              <p:nvPr/>
            </p:nvGrpSpPr>
            <p:grpSpPr>
              <a:xfrm>
                <a:off x="0" y="-1"/>
                <a:ext cx="5810071" cy="6739730"/>
                <a:chOff x="0" y="0"/>
                <a:chExt cx="5810070" cy="6739728"/>
              </a:xfrm>
            </p:grpSpPr>
            <p:grpSp>
              <p:nvGrpSpPr>
                <p:cNvPr id="304" name="Group"/>
                <p:cNvGrpSpPr/>
                <p:nvPr/>
              </p:nvGrpSpPr>
              <p:grpSpPr>
                <a:xfrm>
                  <a:off x="0" y="929657"/>
                  <a:ext cx="5810071" cy="5810072"/>
                  <a:chOff x="0" y="0"/>
                  <a:chExt cx="5810070" cy="5810070"/>
                </a:xfrm>
              </p:grpSpPr>
              <p:graphicFrame>
                <p:nvGraphicFramePr>
                  <p:cNvPr id="301" name="2D Pie Chart"/>
                  <p:cNvGraphicFramePr/>
                  <p:nvPr/>
                </p:nvGraphicFramePr>
                <p:xfrm>
                  <a:off x="0" y="0"/>
                  <a:ext cx="5810071" cy="5810071"/>
                </p:xfrm>
                <a:graphic xmlns:a="http://schemas.openxmlformats.org/drawingml/2006/main">
                  <a:graphicData uri="http://schemas.openxmlformats.org/drawingml/2006/chart">
                    <c:chart xmlns:c="http://schemas.openxmlformats.org/drawingml/2006/chart" r:id="rId2"/>
                  </a:graphicData>
                </a:graphic>
              </p:graphicFrame>
              <p:pic>
                <p:nvPicPr>
                  <p:cNvPr id="302" name="No entry for all vehicular traffic.png" descr="No entry for all vehicular traffic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2551048" y="504273"/>
                    <a:ext cx="707975" cy="7079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303" name="NO GO…"/>
                  <p:cNvSpPr txBox="1"/>
                  <p:nvPr/>
                </p:nvSpPr>
                <p:spPr>
                  <a:xfrm>
                    <a:off x="2514738" y="1314042"/>
                    <a:ext cx="780594" cy="5531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/>
                    <a:r>
                      <a:t>NO GO</a:t>
                    </a:r>
                  </a:p>
                  <a:p>
                    <a:pPr/>
                    <a:r>
                      <a:t>ZONE</a:t>
                    </a:r>
                  </a:p>
                </p:txBody>
              </p:sp>
            </p:grpSp>
            <p:grpSp>
              <p:nvGrpSpPr>
                <p:cNvPr id="307" name="Group"/>
                <p:cNvGrpSpPr/>
                <p:nvPr/>
              </p:nvGrpSpPr>
              <p:grpSpPr>
                <a:xfrm>
                  <a:off x="2119772" y="-1"/>
                  <a:ext cx="1570527" cy="1261809"/>
                  <a:chOff x="0" y="0"/>
                  <a:chExt cx="1570525" cy="1261807"/>
                </a:xfrm>
              </p:grpSpPr>
              <p:sp>
                <p:nvSpPr>
                  <p:cNvPr id="305" name="Arrow"/>
                  <p:cNvSpPr/>
                  <p:nvPr/>
                </p:nvSpPr>
                <p:spPr>
                  <a:xfrm rot="5400000">
                    <a:off x="378715" y="69997"/>
                    <a:ext cx="813095" cy="1570526"/>
                  </a:xfrm>
                  <a:prstGeom prst="rightArrow">
                    <a:avLst>
                      <a:gd name="adj1" fmla="val 53019"/>
                      <a:gd name="adj2" fmla="val 65833"/>
                    </a:avLst>
                  </a:prstGeom>
                  <a:solidFill>
                    <a:srgbClr val="118B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306" name="WIND"/>
                  <p:cNvSpPr txBox="1"/>
                  <p:nvPr/>
                </p:nvSpPr>
                <p:spPr>
                  <a:xfrm>
                    <a:off x="278875" y="-1"/>
                    <a:ext cx="1012775" cy="4984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b="1" sz="2600">
                        <a:solidFill>
                          <a:schemeClr val="accent1">
                            <a:lumOff val="-13575"/>
                          </a:schemeClr>
                        </a:solidFill>
                      </a:defRPr>
                    </a:lvl1pPr>
                  </a:lstStyle>
                  <a:p>
                    <a:pPr/>
                    <a:r>
                      <a:t>WIND</a:t>
                    </a:r>
                  </a:p>
                </p:txBody>
              </p:sp>
            </p:grpSp>
          </p:grpSp>
          <p:sp>
            <p:nvSpPr>
              <p:cNvPr id="309" name="Water"/>
              <p:cNvSpPr/>
              <p:nvPr/>
            </p:nvSpPr>
            <p:spPr>
              <a:xfrm>
                <a:off x="3576742" y="2000361"/>
                <a:ext cx="1526786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0" name="Water"/>
              <p:cNvSpPr/>
              <p:nvPr/>
            </p:nvSpPr>
            <p:spPr>
              <a:xfrm>
                <a:off x="300406" y="3117935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1" name="Water"/>
              <p:cNvSpPr/>
              <p:nvPr/>
            </p:nvSpPr>
            <p:spPr>
              <a:xfrm>
                <a:off x="685113" y="4201847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2" name="Water"/>
              <p:cNvSpPr/>
              <p:nvPr/>
            </p:nvSpPr>
            <p:spPr>
              <a:xfrm>
                <a:off x="1135514" y="5319421"/>
                <a:ext cx="1526785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3" name="Water"/>
              <p:cNvSpPr/>
              <p:nvPr/>
            </p:nvSpPr>
            <p:spPr>
              <a:xfrm>
                <a:off x="3390213" y="42355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4" name="Water"/>
              <p:cNvSpPr/>
              <p:nvPr/>
            </p:nvSpPr>
            <p:spPr>
              <a:xfrm>
                <a:off x="3243713" y="5319421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5" name="Water"/>
              <p:cNvSpPr/>
              <p:nvPr/>
            </p:nvSpPr>
            <p:spPr>
              <a:xfrm>
                <a:off x="4076013" y="31052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6" name="Water"/>
              <p:cNvSpPr/>
              <p:nvPr/>
            </p:nvSpPr>
            <p:spPr>
              <a:xfrm>
                <a:off x="812113" y="2000361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pic>
        <p:nvPicPr>
          <p:cNvPr id="319" name="Screenshot 2021-04-14 at 17.06.49.png" descr="Screenshot 2021-04-14 at 17.06.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grpSp>
        <p:nvGrpSpPr>
          <p:cNvPr id="324" name="Group"/>
          <p:cNvGrpSpPr/>
          <p:nvPr/>
        </p:nvGrpSpPr>
        <p:grpSpPr>
          <a:xfrm>
            <a:off x="7142726" y="4144779"/>
            <a:ext cx="1786453" cy="1182044"/>
            <a:chOff x="-1" y="-7"/>
            <a:chExt cx="1786452" cy="1182043"/>
          </a:xfrm>
        </p:grpSpPr>
        <p:sp>
          <p:nvSpPr>
            <p:cNvPr id="321" name="Shape"/>
            <p:cNvSpPr/>
            <p:nvPr/>
          </p:nvSpPr>
          <p:spPr>
            <a:xfrm flipH="1" rot="4500000">
              <a:off x="500973" y="-228618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9" name="Connection Line"/>
            <p:cNvSpPr/>
            <p:nvPr/>
          </p:nvSpPr>
          <p:spPr>
            <a:xfrm>
              <a:off x="561526" y="501815"/>
              <a:ext cx="681227" cy="65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19" y="15760"/>
                    <a:pt x="17619" y="856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23" name="Circle"/>
            <p:cNvSpPr/>
            <p:nvPr/>
          </p:nvSpPr>
          <p:spPr>
            <a:xfrm flipH="1" rot="4500000">
              <a:off x="1150142" y="438150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25" name="Close Reach"/>
          <p:cNvSpPr txBox="1"/>
          <p:nvPr/>
        </p:nvSpPr>
        <p:spPr>
          <a:xfrm>
            <a:off x="5574156" y="8640978"/>
            <a:ext cx="2135887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Close Reach</a:t>
            </a:r>
          </a:p>
        </p:txBody>
      </p:sp>
      <p:grpSp>
        <p:nvGrpSpPr>
          <p:cNvPr id="329" name="Group"/>
          <p:cNvGrpSpPr/>
          <p:nvPr/>
        </p:nvGrpSpPr>
        <p:grpSpPr>
          <a:xfrm flipH="1">
            <a:off x="3942330" y="4144779"/>
            <a:ext cx="1786453" cy="1182044"/>
            <a:chOff x="-1" y="-7"/>
            <a:chExt cx="1786452" cy="1182043"/>
          </a:xfrm>
        </p:grpSpPr>
        <p:sp>
          <p:nvSpPr>
            <p:cNvPr id="326" name="Shape"/>
            <p:cNvSpPr/>
            <p:nvPr/>
          </p:nvSpPr>
          <p:spPr>
            <a:xfrm flipH="1" rot="4500000">
              <a:off x="500973" y="-228618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40" name="Connection Line"/>
            <p:cNvSpPr/>
            <p:nvPr/>
          </p:nvSpPr>
          <p:spPr>
            <a:xfrm>
              <a:off x="561526" y="501815"/>
              <a:ext cx="681227" cy="65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419" y="15760"/>
                    <a:pt x="17619" y="856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28" name="Circle"/>
            <p:cNvSpPr/>
            <p:nvPr/>
          </p:nvSpPr>
          <p:spPr>
            <a:xfrm flipH="1" rot="4500000">
              <a:off x="1150142" y="438150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10835887" y="584199"/>
            <a:ext cx="1619978" cy="2197385"/>
            <a:chOff x="0" y="0"/>
            <a:chExt cx="1619976" cy="2197383"/>
          </a:xfrm>
        </p:grpSpPr>
        <p:sp>
          <p:nvSpPr>
            <p:cNvPr id="330" name="Shape"/>
            <p:cNvSpPr/>
            <p:nvPr/>
          </p:nvSpPr>
          <p:spPr>
            <a:xfrm>
              <a:off x="674823" y="16739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>
                <a:alpha val="8636"/>
              </a:srgbClr>
            </a:solidFill>
            <a:ln w="12700" cap="flat">
              <a:solidFill>
                <a:srgbClr val="000000">
                  <a:alpha val="8636"/>
                </a:srgb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1" name="Shape"/>
            <p:cNvSpPr/>
            <p:nvPr/>
          </p:nvSpPr>
          <p:spPr>
            <a:xfrm>
              <a:off x="674823" y="14961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335" name="Group"/>
            <p:cNvGrpSpPr/>
            <p:nvPr/>
          </p:nvGrpSpPr>
          <p:grpSpPr>
            <a:xfrm>
              <a:off x="0" y="-1"/>
              <a:ext cx="1619977" cy="1745633"/>
              <a:chOff x="0" y="0"/>
              <a:chExt cx="1619976" cy="1745631"/>
            </a:xfrm>
          </p:grpSpPr>
          <p:sp>
            <p:nvSpPr>
              <p:cNvPr id="332" name="Line"/>
              <p:cNvSpPr/>
              <p:nvPr/>
            </p:nvSpPr>
            <p:spPr>
              <a:xfrm flipV="1">
                <a:off x="1074129" y="-1"/>
                <a:ext cx="1" cy="152400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" name="Shape"/>
              <p:cNvSpPr/>
              <p:nvPr/>
            </p:nvSpPr>
            <p:spPr>
              <a:xfrm flipH="1" rot="5400000">
                <a:off x="642594" y="768249"/>
                <a:ext cx="334789" cy="161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fill="norm" stroke="1" extrusionOk="0">
                    <a:moveTo>
                      <a:pt x="19935" y="0"/>
                    </a:moveTo>
                    <a:cubicBezTo>
                      <a:pt x="20223" y="1228"/>
                      <a:pt x="20444" y="2456"/>
                      <a:pt x="20599" y="3683"/>
                    </a:cubicBezTo>
                    <a:cubicBezTo>
                      <a:pt x="20806" y="5315"/>
                      <a:pt x="20894" y="6940"/>
                      <a:pt x="20827" y="8562"/>
                    </a:cubicBezTo>
                    <a:cubicBezTo>
                      <a:pt x="21180" y="10617"/>
                      <a:pt x="21386" y="12672"/>
                      <a:pt x="21446" y="14728"/>
                    </a:cubicBezTo>
                    <a:cubicBezTo>
                      <a:pt x="21513" y="17017"/>
                      <a:pt x="21397" y="19308"/>
                      <a:pt x="21101" y="21600"/>
                    </a:cubicBezTo>
                    <a:lnTo>
                      <a:pt x="1121" y="21507"/>
                    </a:lnTo>
                    <a:cubicBezTo>
                      <a:pt x="455" y="19541"/>
                      <a:pt x="86" y="17569"/>
                      <a:pt x="13" y="15596"/>
                    </a:cubicBezTo>
                    <a:cubicBezTo>
                      <a:pt x="-87" y="12881"/>
                      <a:pt x="374" y="10168"/>
                      <a:pt x="1395" y="7465"/>
                    </a:cubicBezTo>
                    <a:cubicBezTo>
                      <a:pt x="2593" y="5570"/>
                      <a:pt x="5707" y="3781"/>
                      <a:pt x="10448" y="2264"/>
                    </a:cubicBezTo>
                    <a:cubicBezTo>
                      <a:pt x="13151" y="1399"/>
                      <a:pt x="16346" y="637"/>
                      <a:pt x="19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34" name="Triangle"/>
              <p:cNvSpPr/>
              <p:nvPr/>
            </p:nvSpPr>
            <p:spPr>
              <a:xfrm flipH="1">
                <a:off x="237388" y="59514"/>
                <a:ext cx="761502" cy="1182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4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400" fill="hold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4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4" grpId="1"/>
      <p:bldP build="whole" bldLvl="1" animBg="1" rev="0" advAuto="0" spid="324" grpId="2"/>
      <p:bldP build="whole" bldLvl="1" animBg="1" rev="0" advAuto="0" spid="336" grpId="4"/>
      <p:bldP build="whole" bldLvl="1" animBg="1" rev="0" advAuto="0" spid="32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"/>
          <p:cNvGrpSpPr/>
          <p:nvPr/>
        </p:nvGrpSpPr>
        <p:grpSpPr>
          <a:xfrm>
            <a:off x="2066725" y="1506935"/>
            <a:ext cx="8871350" cy="6739730"/>
            <a:chOff x="0" y="0"/>
            <a:chExt cx="8871348" cy="6739728"/>
          </a:xfrm>
        </p:grpSpPr>
        <p:sp>
          <p:nvSpPr>
            <p:cNvPr id="342" name="Port…"/>
            <p:cNvSpPr txBox="1"/>
            <p:nvPr/>
          </p:nvSpPr>
          <p:spPr>
            <a:xfrm>
              <a:off x="7386041" y="3361402"/>
              <a:ext cx="565811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Port</a:t>
              </a:r>
            </a:p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343" name="Starboard…"/>
            <p:cNvSpPr txBox="1"/>
            <p:nvPr/>
          </p:nvSpPr>
          <p:spPr>
            <a:xfrm>
              <a:off x="307381" y="3361402"/>
              <a:ext cx="1077876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Starboard</a:t>
              </a:r>
            </a:p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384" name="Connection Line"/>
            <p:cNvSpPr/>
            <p:nvPr/>
          </p:nvSpPr>
          <p:spPr>
            <a:xfrm>
              <a:off x="8062912" y="2129031"/>
              <a:ext cx="623073" cy="305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4281" y="0"/>
                  </a:moveTo>
                  <a:cubicBezTo>
                    <a:pt x="21600" y="7472"/>
                    <a:pt x="20173" y="14672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85" name="Connection Line"/>
            <p:cNvSpPr/>
            <p:nvPr/>
          </p:nvSpPr>
          <p:spPr>
            <a:xfrm>
              <a:off x="-1" y="2236254"/>
              <a:ext cx="623073" cy="305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12000" y="21600"/>
                  </a:moveTo>
                  <a:cubicBezTo>
                    <a:pt x="-5319" y="14128"/>
                    <a:pt x="-3892" y="6928"/>
                    <a:pt x="16281" y="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46" name="Heading up"/>
            <p:cNvSpPr txBox="1"/>
            <p:nvPr/>
          </p:nvSpPr>
          <p:spPr>
            <a:xfrm>
              <a:off x="264100" y="1723000"/>
              <a:ext cx="1164438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Heading up</a:t>
              </a:r>
            </a:p>
          </p:txBody>
        </p:sp>
        <p:sp>
          <p:nvSpPr>
            <p:cNvPr id="347" name="Bearing Away"/>
            <p:cNvSpPr txBox="1"/>
            <p:nvPr/>
          </p:nvSpPr>
          <p:spPr>
            <a:xfrm>
              <a:off x="7507977" y="5342500"/>
              <a:ext cx="1363372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Bearing Away</a:t>
              </a:r>
            </a:p>
          </p:txBody>
        </p:sp>
        <p:grpSp>
          <p:nvGrpSpPr>
            <p:cNvPr id="364" name="Group"/>
            <p:cNvGrpSpPr/>
            <p:nvPr/>
          </p:nvGrpSpPr>
          <p:grpSpPr>
            <a:xfrm>
              <a:off x="1480613" y="-1"/>
              <a:ext cx="5810072" cy="6739730"/>
              <a:chOff x="0" y="0"/>
              <a:chExt cx="5810070" cy="6739728"/>
            </a:xfrm>
          </p:grpSpPr>
          <p:grpSp>
            <p:nvGrpSpPr>
              <p:cNvPr id="355" name="Group"/>
              <p:cNvGrpSpPr/>
              <p:nvPr/>
            </p:nvGrpSpPr>
            <p:grpSpPr>
              <a:xfrm>
                <a:off x="0" y="-1"/>
                <a:ext cx="5810071" cy="6739730"/>
                <a:chOff x="0" y="0"/>
                <a:chExt cx="5810070" cy="6739728"/>
              </a:xfrm>
            </p:grpSpPr>
            <p:grpSp>
              <p:nvGrpSpPr>
                <p:cNvPr id="351" name="Group"/>
                <p:cNvGrpSpPr/>
                <p:nvPr/>
              </p:nvGrpSpPr>
              <p:grpSpPr>
                <a:xfrm>
                  <a:off x="0" y="929657"/>
                  <a:ext cx="5810071" cy="5810072"/>
                  <a:chOff x="0" y="0"/>
                  <a:chExt cx="5810070" cy="5810070"/>
                </a:xfrm>
              </p:grpSpPr>
              <p:graphicFrame>
                <p:nvGraphicFramePr>
                  <p:cNvPr id="348" name="2D Pie Chart"/>
                  <p:cNvGraphicFramePr/>
                  <p:nvPr/>
                </p:nvGraphicFramePr>
                <p:xfrm>
                  <a:off x="0" y="0"/>
                  <a:ext cx="5810071" cy="5810071"/>
                </p:xfrm>
                <a:graphic xmlns:a="http://schemas.openxmlformats.org/drawingml/2006/main">
                  <a:graphicData uri="http://schemas.openxmlformats.org/drawingml/2006/chart">
                    <c:chart xmlns:c="http://schemas.openxmlformats.org/drawingml/2006/chart" r:id="rId2"/>
                  </a:graphicData>
                </a:graphic>
              </p:graphicFrame>
              <p:pic>
                <p:nvPicPr>
                  <p:cNvPr id="349" name="No entry for all vehicular traffic.png" descr="No entry for all vehicular traffic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tretch>
                    <a:fillRect/>
                  </a:stretch>
                </p:blipFill>
                <p:spPr>
                  <a:xfrm>
                    <a:off x="2551048" y="504273"/>
                    <a:ext cx="707975" cy="7079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350" name="NO GO…"/>
                  <p:cNvSpPr txBox="1"/>
                  <p:nvPr/>
                </p:nvSpPr>
                <p:spPr>
                  <a:xfrm>
                    <a:off x="2514738" y="1314042"/>
                    <a:ext cx="780594" cy="5531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/>
                    <a:r>
                      <a:t>NO GO</a:t>
                    </a:r>
                  </a:p>
                  <a:p>
                    <a:pPr/>
                    <a:r>
                      <a:t>ZONE</a:t>
                    </a:r>
                  </a:p>
                </p:txBody>
              </p:sp>
            </p:grpSp>
            <p:grpSp>
              <p:nvGrpSpPr>
                <p:cNvPr id="354" name="Group"/>
                <p:cNvGrpSpPr/>
                <p:nvPr/>
              </p:nvGrpSpPr>
              <p:grpSpPr>
                <a:xfrm>
                  <a:off x="2119772" y="-1"/>
                  <a:ext cx="1570527" cy="1261809"/>
                  <a:chOff x="0" y="0"/>
                  <a:chExt cx="1570525" cy="1261807"/>
                </a:xfrm>
              </p:grpSpPr>
              <p:sp>
                <p:nvSpPr>
                  <p:cNvPr id="352" name="Arrow"/>
                  <p:cNvSpPr/>
                  <p:nvPr/>
                </p:nvSpPr>
                <p:spPr>
                  <a:xfrm rot="5400000">
                    <a:off x="378715" y="69997"/>
                    <a:ext cx="813095" cy="1570526"/>
                  </a:xfrm>
                  <a:prstGeom prst="rightArrow">
                    <a:avLst>
                      <a:gd name="adj1" fmla="val 53019"/>
                      <a:gd name="adj2" fmla="val 65833"/>
                    </a:avLst>
                  </a:prstGeom>
                  <a:solidFill>
                    <a:srgbClr val="118B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353" name="WIND"/>
                  <p:cNvSpPr txBox="1"/>
                  <p:nvPr/>
                </p:nvSpPr>
                <p:spPr>
                  <a:xfrm>
                    <a:off x="278875" y="-1"/>
                    <a:ext cx="1012775" cy="4984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b="1" sz="2600">
                        <a:solidFill>
                          <a:schemeClr val="accent1">
                            <a:lumOff val="-13575"/>
                          </a:schemeClr>
                        </a:solidFill>
                      </a:defRPr>
                    </a:lvl1pPr>
                  </a:lstStyle>
                  <a:p>
                    <a:pPr/>
                    <a:r>
                      <a:t>WIND</a:t>
                    </a:r>
                  </a:p>
                </p:txBody>
              </p:sp>
            </p:grpSp>
          </p:grpSp>
          <p:sp>
            <p:nvSpPr>
              <p:cNvPr id="356" name="Water"/>
              <p:cNvSpPr/>
              <p:nvPr/>
            </p:nvSpPr>
            <p:spPr>
              <a:xfrm>
                <a:off x="3576742" y="2000361"/>
                <a:ext cx="1526786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57" name="Water"/>
              <p:cNvSpPr/>
              <p:nvPr/>
            </p:nvSpPr>
            <p:spPr>
              <a:xfrm>
                <a:off x="300406" y="3117935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58" name="Water"/>
              <p:cNvSpPr/>
              <p:nvPr/>
            </p:nvSpPr>
            <p:spPr>
              <a:xfrm>
                <a:off x="685113" y="4201847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59" name="Water"/>
              <p:cNvSpPr/>
              <p:nvPr/>
            </p:nvSpPr>
            <p:spPr>
              <a:xfrm>
                <a:off x="1135514" y="5319421"/>
                <a:ext cx="1526785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0" name="Water"/>
              <p:cNvSpPr/>
              <p:nvPr/>
            </p:nvSpPr>
            <p:spPr>
              <a:xfrm>
                <a:off x="3390213" y="42355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1" name="Water"/>
              <p:cNvSpPr/>
              <p:nvPr/>
            </p:nvSpPr>
            <p:spPr>
              <a:xfrm>
                <a:off x="3243713" y="5319421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2" name="Water"/>
              <p:cNvSpPr/>
              <p:nvPr/>
            </p:nvSpPr>
            <p:spPr>
              <a:xfrm>
                <a:off x="4076013" y="31052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63" name="Water"/>
              <p:cNvSpPr/>
              <p:nvPr/>
            </p:nvSpPr>
            <p:spPr>
              <a:xfrm>
                <a:off x="812113" y="2000361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pic>
        <p:nvPicPr>
          <p:cNvPr id="366" name="Screenshot 2021-04-14 at 17.06.49.png" descr="Screenshot 2021-04-14 at 17.06.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grpSp>
        <p:nvGrpSpPr>
          <p:cNvPr id="371" name="Group"/>
          <p:cNvGrpSpPr/>
          <p:nvPr/>
        </p:nvGrpSpPr>
        <p:grpSpPr>
          <a:xfrm>
            <a:off x="6726749" y="3642301"/>
            <a:ext cx="1713863" cy="1713863"/>
            <a:chOff x="-5" y="-5"/>
            <a:chExt cx="1713862" cy="1713861"/>
          </a:xfrm>
        </p:grpSpPr>
        <p:sp>
          <p:nvSpPr>
            <p:cNvPr id="368" name="Shape"/>
            <p:cNvSpPr/>
            <p:nvPr/>
          </p:nvSpPr>
          <p:spPr>
            <a:xfrm flipH="1" rot="2700000">
              <a:off x="464674" y="37293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86" name="Connection Line"/>
            <p:cNvSpPr/>
            <p:nvPr/>
          </p:nvSpPr>
          <p:spPr>
            <a:xfrm>
              <a:off x="736755" y="604913"/>
              <a:ext cx="378272" cy="84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35" y="14428"/>
                    <a:pt x="20635" y="7228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70" name="Circle"/>
            <p:cNvSpPr/>
            <p:nvPr/>
          </p:nvSpPr>
          <p:spPr>
            <a:xfrm flipH="1" rot="2700000">
              <a:off x="1026234" y="555825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72" name="Close Hauled"/>
          <p:cNvSpPr txBox="1"/>
          <p:nvPr/>
        </p:nvSpPr>
        <p:spPr>
          <a:xfrm>
            <a:off x="5518150" y="8640978"/>
            <a:ext cx="2247901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Close Hauled</a:t>
            </a:r>
          </a:p>
        </p:txBody>
      </p:sp>
      <p:grpSp>
        <p:nvGrpSpPr>
          <p:cNvPr id="376" name="Group"/>
          <p:cNvGrpSpPr/>
          <p:nvPr/>
        </p:nvGrpSpPr>
        <p:grpSpPr>
          <a:xfrm flipH="1">
            <a:off x="4453460" y="3642301"/>
            <a:ext cx="1713863" cy="1713863"/>
            <a:chOff x="-5" y="-5"/>
            <a:chExt cx="1713862" cy="1713861"/>
          </a:xfrm>
        </p:grpSpPr>
        <p:sp>
          <p:nvSpPr>
            <p:cNvPr id="373" name="Shape"/>
            <p:cNvSpPr/>
            <p:nvPr/>
          </p:nvSpPr>
          <p:spPr>
            <a:xfrm flipH="1" rot="2700000">
              <a:off x="464674" y="37293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87" name="Connection Line"/>
            <p:cNvSpPr/>
            <p:nvPr/>
          </p:nvSpPr>
          <p:spPr>
            <a:xfrm>
              <a:off x="736755" y="604913"/>
              <a:ext cx="378272" cy="84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435" y="14428"/>
                    <a:pt x="20635" y="7228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75" name="Circle"/>
            <p:cNvSpPr/>
            <p:nvPr/>
          </p:nvSpPr>
          <p:spPr>
            <a:xfrm flipH="1" rot="2700000">
              <a:off x="1026234" y="555825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83" name="Group"/>
          <p:cNvGrpSpPr/>
          <p:nvPr/>
        </p:nvGrpSpPr>
        <p:grpSpPr>
          <a:xfrm>
            <a:off x="10835887" y="584199"/>
            <a:ext cx="1619978" cy="2197385"/>
            <a:chOff x="0" y="0"/>
            <a:chExt cx="1619976" cy="2197383"/>
          </a:xfrm>
        </p:grpSpPr>
        <p:sp>
          <p:nvSpPr>
            <p:cNvPr id="377" name="Shape"/>
            <p:cNvSpPr/>
            <p:nvPr/>
          </p:nvSpPr>
          <p:spPr>
            <a:xfrm>
              <a:off x="674823" y="16739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>
                <a:alpha val="8636"/>
              </a:srgbClr>
            </a:solidFill>
            <a:ln w="12700" cap="flat">
              <a:solidFill>
                <a:srgbClr val="000000">
                  <a:alpha val="8636"/>
                </a:srgb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78" name="Shape"/>
            <p:cNvSpPr/>
            <p:nvPr/>
          </p:nvSpPr>
          <p:spPr>
            <a:xfrm>
              <a:off x="674856" y="16739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382" name="Group"/>
            <p:cNvGrpSpPr/>
            <p:nvPr/>
          </p:nvGrpSpPr>
          <p:grpSpPr>
            <a:xfrm>
              <a:off x="0" y="-1"/>
              <a:ext cx="1619977" cy="1745633"/>
              <a:chOff x="0" y="0"/>
              <a:chExt cx="1619976" cy="1745631"/>
            </a:xfrm>
          </p:grpSpPr>
          <p:sp>
            <p:nvSpPr>
              <p:cNvPr id="379" name="Line"/>
              <p:cNvSpPr/>
              <p:nvPr/>
            </p:nvSpPr>
            <p:spPr>
              <a:xfrm flipV="1">
                <a:off x="1074129" y="-1"/>
                <a:ext cx="1" cy="152400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" name="Shape"/>
              <p:cNvSpPr/>
              <p:nvPr/>
            </p:nvSpPr>
            <p:spPr>
              <a:xfrm flipH="1" rot="5400000">
                <a:off x="642594" y="768249"/>
                <a:ext cx="334789" cy="161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fill="norm" stroke="1" extrusionOk="0">
                    <a:moveTo>
                      <a:pt x="19935" y="0"/>
                    </a:moveTo>
                    <a:cubicBezTo>
                      <a:pt x="20223" y="1228"/>
                      <a:pt x="20444" y="2456"/>
                      <a:pt x="20599" y="3683"/>
                    </a:cubicBezTo>
                    <a:cubicBezTo>
                      <a:pt x="20806" y="5315"/>
                      <a:pt x="20894" y="6940"/>
                      <a:pt x="20827" y="8562"/>
                    </a:cubicBezTo>
                    <a:cubicBezTo>
                      <a:pt x="21180" y="10617"/>
                      <a:pt x="21386" y="12672"/>
                      <a:pt x="21446" y="14728"/>
                    </a:cubicBezTo>
                    <a:cubicBezTo>
                      <a:pt x="21513" y="17017"/>
                      <a:pt x="21397" y="19308"/>
                      <a:pt x="21101" y="21600"/>
                    </a:cubicBezTo>
                    <a:lnTo>
                      <a:pt x="1121" y="21507"/>
                    </a:lnTo>
                    <a:cubicBezTo>
                      <a:pt x="455" y="19541"/>
                      <a:pt x="86" y="17569"/>
                      <a:pt x="13" y="15596"/>
                    </a:cubicBezTo>
                    <a:cubicBezTo>
                      <a:pt x="-87" y="12881"/>
                      <a:pt x="374" y="10168"/>
                      <a:pt x="1395" y="7465"/>
                    </a:cubicBezTo>
                    <a:cubicBezTo>
                      <a:pt x="2593" y="5570"/>
                      <a:pt x="5707" y="3781"/>
                      <a:pt x="10448" y="2264"/>
                    </a:cubicBezTo>
                    <a:cubicBezTo>
                      <a:pt x="13151" y="1399"/>
                      <a:pt x="16346" y="637"/>
                      <a:pt x="19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81" name="Triangle"/>
              <p:cNvSpPr/>
              <p:nvPr/>
            </p:nvSpPr>
            <p:spPr>
              <a:xfrm flipH="1">
                <a:off x="237388" y="59514"/>
                <a:ext cx="761502" cy="1182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4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4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400" fill="hold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4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4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6" grpId="3"/>
      <p:bldP build="whole" bldLvl="1" animBg="1" rev="0" advAuto="0" spid="383" grpId="4"/>
      <p:bldP build="whole" bldLvl="1" animBg="1" rev="0" advAuto="0" spid="371" grpId="1"/>
      <p:bldP build="whole" bldLvl="1" animBg="1" rev="0" advAuto="0" spid="37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creenshot 2021-04-14 at 17.06.49.png" descr="Screenshot 2021-04-14 at 17.06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grpSp>
        <p:nvGrpSpPr>
          <p:cNvPr id="414" name="Group"/>
          <p:cNvGrpSpPr/>
          <p:nvPr/>
        </p:nvGrpSpPr>
        <p:grpSpPr>
          <a:xfrm>
            <a:off x="2066725" y="1506935"/>
            <a:ext cx="8871350" cy="6739730"/>
            <a:chOff x="0" y="0"/>
            <a:chExt cx="8871348" cy="6739728"/>
          </a:xfrm>
        </p:grpSpPr>
        <p:sp>
          <p:nvSpPr>
            <p:cNvPr id="391" name="Port…"/>
            <p:cNvSpPr txBox="1"/>
            <p:nvPr/>
          </p:nvSpPr>
          <p:spPr>
            <a:xfrm>
              <a:off x="7386041" y="3361402"/>
              <a:ext cx="565811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Port</a:t>
              </a:r>
            </a:p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392" name="Starboard…"/>
            <p:cNvSpPr txBox="1"/>
            <p:nvPr/>
          </p:nvSpPr>
          <p:spPr>
            <a:xfrm>
              <a:off x="307381" y="3361402"/>
              <a:ext cx="1077876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Starboard</a:t>
              </a:r>
            </a:p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431" name="Connection Line"/>
            <p:cNvSpPr/>
            <p:nvPr/>
          </p:nvSpPr>
          <p:spPr>
            <a:xfrm>
              <a:off x="8062912" y="2129031"/>
              <a:ext cx="623073" cy="305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4281" y="0"/>
                  </a:moveTo>
                  <a:cubicBezTo>
                    <a:pt x="21600" y="7472"/>
                    <a:pt x="20173" y="14672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32" name="Connection Line"/>
            <p:cNvSpPr/>
            <p:nvPr/>
          </p:nvSpPr>
          <p:spPr>
            <a:xfrm>
              <a:off x="-1" y="2236254"/>
              <a:ext cx="623073" cy="305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12000" y="21600"/>
                  </a:moveTo>
                  <a:cubicBezTo>
                    <a:pt x="-5319" y="14128"/>
                    <a:pt x="-3892" y="6928"/>
                    <a:pt x="16281" y="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95" name="Heading up"/>
            <p:cNvSpPr txBox="1"/>
            <p:nvPr/>
          </p:nvSpPr>
          <p:spPr>
            <a:xfrm>
              <a:off x="264100" y="1723000"/>
              <a:ext cx="1164438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Heading up</a:t>
              </a:r>
            </a:p>
          </p:txBody>
        </p:sp>
        <p:sp>
          <p:nvSpPr>
            <p:cNvPr id="396" name="Bearing Away"/>
            <p:cNvSpPr txBox="1"/>
            <p:nvPr/>
          </p:nvSpPr>
          <p:spPr>
            <a:xfrm>
              <a:off x="7507977" y="5342500"/>
              <a:ext cx="1363372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Bearing Away</a:t>
              </a:r>
            </a:p>
          </p:txBody>
        </p:sp>
        <p:grpSp>
          <p:nvGrpSpPr>
            <p:cNvPr id="413" name="Group"/>
            <p:cNvGrpSpPr/>
            <p:nvPr/>
          </p:nvGrpSpPr>
          <p:grpSpPr>
            <a:xfrm>
              <a:off x="1480613" y="-1"/>
              <a:ext cx="5810072" cy="6739730"/>
              <a:chOff x="0" y="0"/>
              <a:chExt cx="5810070" cy="6739728"/>
            </a:xfrm>
          </p:grpSpPr>
          <p:grpSp>
            <p:nvGrpSpPr>
              <p:cNvPr id="404" name="Group"/>
              <p:cNvGrpSpPr/>
              <p:nvPr/>
            </p:nvGrpSpPr>
            <p:grpSpPr>
              <a:xfrm>
                <a:off x="0" y="-1"/>
                <a:ext cx="5810071" cy="6739730"/>
                <a:chOff x="0" y="0"/>
                <a:chExt cx="5810070" cy="6739728"/>
              </a:xfrm>
            </p:grpSpPr>
            <p:grpSp>
              <p:nvGrpSpPr>
                <p:cNvPr id="400" name="Group"/>
                <p:cNvGrpSpPr/>
                <p:nvPr/>
              </p:nvGrpSpPr>
              <p:grpSpPr>
                <a:xfrm>
                  <a:off x="0" y="929657"/>
                  <a:ext cx="5810071" cy="5810072"/>
                  <a:chOff x="0" y="0"/>
                  <a:chExt cx="5810070" cy="5810070"/>
                </a:xfrm>
              </p:grpSpPr>
              <p:graphicFrame>
                <p:nvGraphicFramePr>
                  <p:cNvPr id="397" name="2D Pie Chart"/>
                  <p:cNvGraphicFramePr/>
                  <p:nvPr/>
                </p:nvGraphicFramePr>
                <p:xfrm>
                  <a:off x="0" y="0"/>
                  <a:ext cx="5810071" cy="5810071"/>
                </p:xfrm>
                <a:graphic xmlns:a="http://schemas.openxmlformats.org/drawingml/2006/main">
                  <a:graphicData uri="http://schemas.openxmlformats.org/drawingml/2006/chart">
                    <c:chart xmlns:c="http://schemas.openxmlformats.org/drawingml/2006/chart" r:id="rId3"/>
                  </a:graphicData>
                </a:graphic>
              </p:graphicFrame>
              <p:pic>
                <p:nvPicPr>
                  <p:cNvPr id="398" name="No entry for all vehicular traffic.png" descr="No entry for all vehicular traffic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2551048" y="504273"/>
                    <a:ext cx="707975" cy="7079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399" name="NO GO…"/>
                  <p:cNvSpPr txBox="1"/>
                  <p:nvPr/>
                </p:nvSpPr>
                <p:spPr>
                  <a:xfrm>
                    <a:off x="2514738" y="1314042"/>
                    <a:ext cx="780594" cy="5531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/>
                    <a:r>
                      <a:t>NO GO</a:t>
                    </a:r>
                  </a:p>
                  <a:p>
                    <a:pPr/>
                    <a:r>
                      <a:t>ZONE</a:t>
                    </a:r>
                  </a:p>
                </p:txBody>
              </p:sp>
            </p:grpSp>
            <p:grpSp>
              <p:nvGrpSpPr>
                <p:cNvPr id="403" name="Group"/>
                <p:cNvGrpSpPr/>
                <p:nvPr/>
              </p:nvGrpSpPr>
              <p:grpSpPr>
                <a:xfrm>
                  <a:off x="2119772" y="-1"/>
                  <a:ext cx="1570527" cy="1261809"/>
                  <a:chOff x="0" y="0"/>
                  <a:chExt cx="1570525" cy="1261807"/>
                </a:xfrm>
              </p:grpSpPr>
              <p:sp>
                <p:nvSpPr>
                  <p:cNvPr id="401" name="Arrow"/>
                  <p:cNvSpPr/>
                  <p:nvPr/>
                </p:nvSpPr>
                <p:spPr>
                  <a:xfrm rot="5400000">
                    <a:off x="378715" y="69997"/>
                    <a:ext cx="813095" cy="1570526"/>
                  </a:xfrm>
                  <a:prstGeom prst="rightArrow">
                    <a:avLst>
                      <a:gd name="adj1" fmla="val 53019"/>
                      <a:gd name="adj2" fmla="val 65833"/>
                    </a:avLst>
                  </a:prstGeom>
                  <a:solidFill>
                    <a:srgbClr val="118B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402" name="WIND"/>
                  <p:cNvSpPr txBox="1"/>
                  <p:nvPr/>
                </p:nvSpPr>
                <p:spPr>
                  <a:xfrm>
                    <a:off x="278875" y="-1"/>
                    <a:ext cx="1012775" cy="4984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b="1" sz="2600">
                        <a:solidFill>
                          <a:schemeClr val="accent1">
                            <a:lumOff val="-13575"/>
                          </a:schemeClr>
                        </a:solidFill>
                      </a:defRPr>
                    </a:lvl1pPr>
                  </a:lstStyle>
                  <a:p>
                    <a:pPr/>
                    <a:r>
                      <a:t>WIND</a:t>
                    </a:r>
                  </a:p>
                </p:txBody>
              </p:sp>
            </p:grpSp>
          </p:grpSp>
          <p:sp>
            <p:nvSpPr>
              <p:cNvPr id="405" name="Water"/>
              <p:cNvSpPr/>
              <p:nvPr/>
            </p:nvSpPr>
            <p:spPr>
              <a:xfrm>
                <a:off x="3576742" y="2000361"/>
                <a:ext cx="1526786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06" name="Water"/>
              <p:cNvSpPr/>
              <p:nvPr/>
            </p:nvSpPr>
            <p:spPr>
              <a:xfrm>
                <a:off x="300406" y="3117935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07" name="Water"/>
              <p:cNvSpPr/>
              <p:nvPr/>
            </p:nvSpPr>
            <p:spPr>
              <a:xfrm>
                <a:off x="685113" y="4201847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08" name="Water"/>
              <p:cNvSpPr/>
              <p:nvPr/>
            </p:nvSpPr>
            <p:spPr>
              <a:xfrm>
                <a:off x="1135514" y="5319421"/>
                <a:ext cx="1526785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09" name="Water"/>
              <p:cNvSpPr/>
              <p:nvPr/>
            </p:nvSpPr>
            <p:spPr>
              <a:xfrm>
                <a:off x="3390213" y="42355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10" name="Water"/>
              <p:cNvSpPr/>
              <p:nvPr/>
            </p:nvSpPr>
            <p:spPr>
              <a:xfrm>
                <a:off x="3243713" y="5319421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11" name="Water"/>
              <p:cNvSpPr/>
              <p:nvPr/>
            </p:nvSpPr>
            <p:spPr>
              <a:xfrm>
                <a:off x="4076013" y="31052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12" name="Water"/>
              <p:cNvSpPr/>
              <p:nvPr/>
            </p:nvSpPr>
            <p:spPr>
              <a:xfrm>
                <a:off x="812113" y="2000361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415" name="Broad Reach"/>
          <p:cNvSpPr txBox="1"/>
          <p:nvPr/>
        </p:nvSpPr>
        <p:spPr>
          <a:xfrm>
            <a:off x="5547664" y="8640978"/>
            <a:ext cx="2188872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Broad Reach</a:t>
            </a:r>
          </a:p>
        </p:txBody>
      </p:sp>
      <p:grpSp>
        <p:nvGrpSpPr>
          <p:cNvPr id="419" name="Group"/>
          <p:cNvGrpSpPr/>
          <p:nvPr/>
        </p:nvGrpSpPr>
        <p:grpSpPr>
          <a:xfrm>
            <a:off x="6797468" y="5779869"/>
            <a:ext cx="1713862" cy="1713862"/>
            <a:chOff x="5" y="-5"/>
            <a:chExt cx="1713861" cy="1713861"/>
          </a:xfrm>
        </p:grpSpPr>
        <p:sp>
          <p:nvSpPr>
            <p:cNvPr id="416" name="Shape"/>
            <p:cNvSpPr/>
            <p:nvPr/>
          </p:nvSpPr>
          <p:spPr>
            <a:xfrm flipH="1" rot="8100000">
              <a:off x="464685" y="37293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33" name="Connection Line"/>
            <p:cNvSpPr/>
            <p:nvPr/>
          </p:nvSpPr>
          <p:spPr>
            <a:xfrm>
              <a:off x="182714" y="1102326"/>
              <a:ext cx="900835" cy="14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02" fill="norm" stroke="1" extrusionOk="0">
                  <a:moveTo>
                    <a:pt x="0" y="14619"/>
                  </a:moveTo>
                  <a:cubicBezTo>
                    <a:pt x="8526" y="21600"/>
                    <a:pt x="15726" y="16727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18" name="Circle"/>
            <p:cNvSpPr/>
            <p:nvPr/>
          </p:nvSpPr>
          <p:spPr>
            <a:xfrm flipH="1" rot="8100000">
              <a:off x="1031036" y="1026233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423" name="Group"/>
          <p:cNvGrpSpPr/>
          <p:nvPr/>
        </p:nvGrpSpPr>
        <p:grpSpPr>
          <a:xfrm flipH="1">
            <a:off x="4117757" y="5779869"/>
            <a:ext cx="1713863" cy="1713862"/>
            <a:chOff x="5" y="-5"/>
            <a:chExt cx="1713861" cy="1713861"/>
          </a:xfrm>
        </p:grpSpPr>
        <p:sp>
          <p:nvSpPr>
            <p:cNvPr id="420" name="Shape"/>
            <p:cNvSpPr/>
            <p:nvPr/>
          </p:nvSpPr>
          <p:spPr>
            <a:xfrm flipH="1" rot="8100000">
              <a:off x="464685" y="37293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34" name="Connection Line"/>
            <p:cNvSpPr/>
            <p:nvPr/>
          </p:nvSpPr>
          <p:spPr>
            <a:xfrm>
              <a:off x="182714" y="1102326"/>
              <a:ext cx="900835" cy="14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02" fill="norm" stroke="1" extrusionOk="0">
                  <a:moveTo>
                    <a:pt x="0" y="14619"/>
                  </a:moveTo>
                  <a:cubicBezTo>
                    <a:pt x="8526" y="21600"/>
                    <a:pt x="15726" y="16727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22" name="Circle"/>
            <p:cNvSpPr/>
            <p:nvPr/>
          </p:nvSpPr>
          <p:spPr>
            <a:xfrm flipH="1" rot="8100000">
              <a:off x="1031036" y="1026233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430" name="Group"/>
          <p:cNvGrpSpPr/>
          <p:nvPr/>
        </p:nvGrpSpPr>
        <p:grpSpPr>
          <a:xfrm>
            <a:off x="10835887" y="584199"/>
            <a:ext cx="1619978" cy="2197385"/>
            <a:chOff x="0" y="0"/>
            <a:chExt cx="1619976" cy="2197383"/>
          </a:xfrm>
        </p:grpSpPr>
        <p:sp>
          <p:nvSpPr>
            <p:cNvPr id="424" name="Shape"/>
            <p:cNvSpPr/>
            <p:nvPr/>
          </p:nvSpPr>
          <p:spPr>
            <a:xfrm>
              <a:off x="674823" y="16739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>
                <a:alpha val="8636"/>
              </a:srgbClr>
            </a:solidFill>
            <a:ln w="12700" cap="flat">
              <a:solidFill>
                <a:srgbClr val="000000">
                  <a:alpha val="8636"/>
                </a:srgb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25" name="Shape"/>
            <p:cNvSpPr/>
            <p:nvPr/>
          </p:nvSpPr>
          <p:spPr>
            <a:xfrm>
              <a:off x="674823" y="1475239"/>
              <a:ext cx="191240" cy="40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29" name="Group"/>
            <p:cNvGrpSpPr/>
            <p:nvPr/>
          </p:nvGrpSpPr>
          <p:grpSpPr>
            <a:xfrm>
              <a:off x="0" y="-1"/>
              <a:ext cx="1619977" cy="1745633"/>
              <a:chOff x="0" y="0"/>
              <a:chExt cx="1619976" cy="1745631"/>
            </a:xfrm>
          </p:grpSpPr>
          <p:sp>
            <p:nvSpPr>
              <p:cNvPr id="426" name="Line"/>
              <p:cNvSpPr/>
              <p:nvPr/>
            </p:nvSpPr>
            <p:spPr>
              <a:xfrm flipV="1">
                <a:off x="1074129" y="-1"/>
                <a:ext cx="1" cy="152400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27" name="Shape"/>
              <p:cNvSpPr/>
              <p:nvPr/>
            </p:nvSpPr>
            <p:spPr>
              <a:xfrm flipH="1" rot="5400000">
                <a:off x="642594" y="768249"/>
                <a:ext cx="334789" cy="161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fill="norm" stroke="1" extrusionOk="0">
                    <a:moveTo>
                      <a:pt x="19935" y="0"/>
                    </a:moveTo>
                    <a:cubicBezTo>
                      <a:pt x="20223" y="1228"/>
                      <a:pt x="20444" y="2456"/>
                      <a:pt x="20599" y="3683"/>
                    </a:cubicBezTo>
                    <a:cubicBezTo>
                      <a:pt x="20806" y="5315"/>
                      <a:pt x="20894" y="6940"/>
                      <a:pt x="20827" y="8562"/>
                    </a:cubicBezTo>
                    <a:cubicBezTo>
                      <a:pt x="21180" y="10617"/>
                      <a:pt x="21386" y="12672"/>
                      <a:pt x="21446" y="14728"/>
                    </a:cubicBezTo>
                    <a:cubicBezTo>
                      <a:pt x="21513" y="17017"/>
                      <a:pt x="21397" y="19308"/>
                      <a:pt x="21101" y="21600"/>
                    </a:cubicBezTo>
                    <a:lnTo>
                      <a:pt x="1121" y="21507"/>
                    </a:lnTo>
                    <a:cubicBezTo>
                      <a:pt x="455" y="19541"/>
                      <a:pt x="86" y="17569"/>
                      <a:pt x="13" y="15596"/>
                    </a:cubicBezTo>
                    <a:cubicBezTo>
                      <a:pt x="-87" y="12881"/>
                      <a:pt x="374" y="10168"/>
                      <a:pt x="1395" y="7465"/>
                    </a:cubicBezTo>
                    <a:cubicBezTo>
                      <a:pt x="2593" y="5570"/>
                      <a:pt x="5707" y="3781"/>
                      <a:pt x="10448" y="2264"/>
                    </a:cubicBezTo>
                    <a:cubicBezTo>
                      <a:pt x="13151" y="1399"/>
                      <a:pt x="16346" y="637"/>
                      <a:pt x="19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28" name="Triangle"/>
              <p:cNvSpPr/>
              <p:nvPr/>
            </p:nvSpPr>
            <p:spPr>
              <a:xfrm flipH="1">
                <a:off x="237388" y="59514"/>
                <a:ext cx="761502" cy="1182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4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400" fill="hold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4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4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1"/>
      <p:bldP build="whole" bldLvl="1" animBg="1" rev="0" advAuto="0" spid="423" grpId="2"/>
      <p:bldP build="whole" bldLvl="1" animBg="1" rev="0" advAuto="0" spid="430" grpId="4"/>
      <p:bldP build="whole" bldLvl="1" animBg="1" rev="0" advAuto="0" spid="41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Screenshot 2021-04-14 at 17.06.49.png" descr="Screenshot 2021-04-14 at 17.06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" y="271099"/>
            <a:ext cx="2222452" cy="2360278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Points of Sailing"/>
          <p:cNvSpPr txBox="1"/>
          <p:nvPr/>
        </p:nvSpPr>
        <p:spPr>
          <a:xfrm>
            <a:off x="5161178" y="589178"/>
            <a:ext cx="2682444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Points of Sailing</a:t>
            </a:r>
          </a:p>
        </p:txBody>
      </p:sp>
      <p:grpSp>
        <p:nvGrpSpPr>
          <p:cNvPr id="461" name="Group"/>
          <p:cNvGrpSpPr/>
          <p:nvPr/>
        </p:nvGrpSpPr>
        <p:grpSpPr>
          <a:xfrm>
            <a:off x="2066725" y="1506935"/>
            <a:ext cx="8871350" cy="6739730"/>
            <a:chOff x="0" y="0"/>
            <a:chExt cx="8871348" cy="6739728"/>
          </a:xfrm>
        </p:grpSpPr>
        <p:sp>
          <p:nvSpPr>
            <p:cNvPr id="438" name="Port…"/>
            <p:cNvSpPr txBox="1"/>
            <p:nvPr/>
          </p:nvSpPr>
          <p:spPr>
            <a:xfrm>
              <a:off x="7386041" y="3361402"/>
              <a:ext cx="565811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Port</a:t>
              </a:r>
            </a:p>
            <a:p>
              <a:pPr>
                <a:defRPr b="1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439" name="Starboard…"/>
            <p:cNvSpPr txBox="1"/>
            <p:nvPr/>
          </p:nvSpPr>
          <p:spPr>
            <a:xfrm>
              <a:off x="307381" y="3361402"/>
              <a:ext cx="1077876" cy="5783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Starboard</a:t>
              </a:r>
            </a:p>
            <a:p>
              <a:pPr>
                <a:defRPr b="1">
                  <a:solidFill>
                    <a:schemeClr val="accent3">
                      <a:hueOff val="362282"/>
                      <a:satOff val="31803"/>
                      <a:lumOff val="-18242"/>
                    </a:schemeClr>
                  </a:solidFill>
                </a:defRPr>
              </a:pPr>
              <a:r>
                <a:t>Tack</a:t>
              </a:r>
            </a:p>
          </p:txBody>
        </p:sp>
        <p:sp>
          <p:nvSpPr>
            <p:cNvPr id="478" name="Connection Line"/>
            <p:cNvSpPr/>
            <p:nvPr/>
          </p:nvSpPr>
          <p:spPr>
            <a:xfrm>
              <a:off x="8062912" y="2129031"/>
              <a:ext cx="623073" cy="305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4281" y="0"/>
                  </a:moveTo>
                  <a:cubicBezTo>
                    <a:pt x="21600" y="7472"/>
                    <a:pt x="20173" y="14672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79" name="Connection Line"/>
            <p:cNvSpPr/>
            <p:nvPr/>
          </p:nvSpPr>
          <p:spPr>
            <a:xfrm>
              <a:off x="-1" y="2236254"/>
              <a:ext cx="623073" cy="305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81" h="21600" fill="norm" stroke="1" extrusionOk="0">
                  <a:moveTo>
                    <a:pt x="12000" y="21600"/>
                  </a:moveTo>
                  <a:cubicBezTo>
                    <a:pt x="-5319" y="14128"/>
                    <a:pt x="-3892" y="6928"/>
                    <a:pt x="16281" y="0"/>
                  </a:cubicBezTo>
                </a:path>
              </a:pathLst>
            </a:custGeom>
            <a:noFill/>
            <a:ln w="76200" cap="flat">
              <a:solidFill>
                <a:srgbClr val="118BCF"/>
              </a:solidFill>
              <a:prstDash val="solid"/>
              <a:miter lim="400000"/>
              <a:tailEnd type="arrow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42" name="Heading up"/>
            <p:cNvSpPr txBox="1"/>
            <p:nvPr/>
          </p:nvSpPr>
          <p:spPr>
            <a:xfrm>
              <a:off x="264100" y="1723000"/>
              <a:ext cx="1164438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Heading up</a:t>
              </a:r>
            </a:p>
          </p:txBody>
        </p:sp>
        <p:sp>
          <p:nvSpPr>
            <p:cNvPr id="443" name="Bearing Away"/>
            <p:cNvSpPr txBox="1"/>
            <p:nvPr/>
          </p:nvSpPr>
          <p:spPr>
            <a:xfrm>
              <a:off x="7507977" y="5342500"/>
              <a:ext cx="1363372" cy="324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18BCF"/>
                  </a:solidFill>
                </a:defRPr>
              </a:lvl1pPr>
            </a:lstStyle>
            <a:p>
              <a:pPr/>
              <a:r>
                <a:t>Bearing Away</a:t>
              </a:r>
            </a:p>
          </p:txBody>
        </p:sp>
        <p:grpSp>
          <p:nvGrpSpPr>
            <p:cNvPr id="460" name="Group"/>
            <p:cNvGrpSpPr/>
            <p:nvPr/>
          </p:nvGrpSpPr>
          <p:grpSpPr>
            <a:xfrm>
              <a:off x="1480613" y="-1"/>
              <a:ext cx="5810072" cy="6739730"/>
              <a:chOff x="0" y="0"/>
              <a:chExt cx="5810070" cy="6739728"/>
            </a:xfrm>
          </p:grpSpPr>
          <p:grpSp>
            <p:nvGrpSpPr>
              <p:cNvPr id="451" name="Group"/>
              <p:cNvGrpSpPr/>
              <p:nvPr/>
            </p:nvGrpSpPr>
            <p:grpSpPr>
              <a:xfrm>
                <a:off x="0" y="-1"/>
                <a:ext cx="5810071" cy="6739730"/>
                <a:chOff x="0" y="0"/>
                <a:chExt cx="5810070" cy="6739728"/>
              </a:xfrm>
            </p:grpSpPr>
            <p:grpSp>
              <p:nvGrpSpPr>
                <p:cNvPr id="447" name="Group"/>
                <p:cNvGrpSpPr/>
                <p:nvPr/>
              </p:nvGrpSpPr>
              <p:grpSpPr>
                <a:xfrm>
                  <a:off x="0" y="929657"/>
                  <a:ext cx="5810071" cy="5810072"/>
                  <a:chOff x="0" y="0"/>
                  <a:chExt cx="5810070" cy="5810070"/>
                </a:xfrm>
              </p:grpSpPr>
              <p:graphicFrame>
                <p:nvGraphicFramePr>
                  <p:cNvPr id="444" name="2D Pie Chart"/>
                  <p:cNvGraphicFramePr/>
                  <p:nvPr/>
                </p:nvGraphicFramePr>
                <p:xfrm>
                  <a:off x="0" y="0"/>
                  <a:ext cx="5810071" cy="5810071"/>
                </p:xfrm>
                <a:graphic xmlns:a="http://schemas.openxmlformats.org/drawingml/2006/main">
                  <a:graphicData uri="http://schemas.openxmlformats.org/drawingml/2006/chart">
                    <c:chart xmlns:c="http://schemas.openxmlformats.org/drawingml/2006/chart" r:id="rId3"/>
                  </a:graphicData>
                </a:graphic>
              </p:graphicFrame>
              <p:pic>
                <p:nvPicPr>
                  <p:cNvPr id="445" name="No entry for all vehicular traffic.png" descr="No entry for all vehicular traffic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2551048" y="504273"/>
                    <a:ext cx="707975" cy="7079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446" name="NO GO…"/>
                  <p:cNvSpPr txBox="1"/>
                  <p:nvPr/>
                </p:nvSpPr>
                <p:spPr>
                  <a:xfrm>
                    <a:off x="2514738" y="1314042"/>
                    <a:ext cx="780594" cy="55311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/>
                  <a:p>
                    <a:pPr/>
                    <a:r>
                      <a:t>NO GO</a:t>
                    </a:r>
                  </a:p>
                  <a:p>
                    <a:pPr/>
                    <a:r>
                      <a:t>ZONE</a:t>
                    </a:r>
                  </a:p>
                </p:txBody>
              </p:sp>
            </p:grpSp>
            <p:grpSp>
              <p:nvGrpSpPr>
                <p:cNvPr id="450" name="Group"/>
                <p:cNvGrpSpPr/>
                <p:nvPr/>
              </p:nvGrpSpPr>
              <p:grpSpPr>
                <a:xfrm>
                  <a:off x="2119772" y="-1"/>
                  <a:ext cx="1570527" cy="1261809"/>
                  <a:chOff x="0" y="0"/>
                  <a:chExt cx="1570525" cy="1261807"/>
                </a:xfrm>
              </p:grpSpPr>
              <p:sp>
                <p:nvSpPr>
                  <p:cNvPr id="448" name="Arrow"/>
                  <p:cNvSpPr/>
                  <p:nvPr/>
                </p:nvSpPr>
                <p:spPr>
                  <a:xfrm rot="5400000">
                    <a:off x="378715" y="69997"/>
                    <a:ext cx="813095" cy="1570526"/>
                  </a:xfrm>
                  <a:prstGeom prst="rightArrow">
                    <a:avLst>
                      <a:gd name="adj1" fmla="val 53019"/>
                      <a:gd name="adj2" fmla="val 65833"/>
                    </a:avLst>
                  </a:prstGeom>
                  <a:solidFill>
                    <a:srgbClr val="118BC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 defTabSz="584200">
                      <a:defRPr sz="2200">
                        <a:solidFill>
                          <a:srgbClr val="FFFFFF"/>
                        </a:solidFill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defRPr>
                    </a:pPr>
                  </a:p>
                </p:txBody>
              </p:sp>
              <p:sp>
                <p:nvSpPr>
                  <p:cNvPr id="449" name="WIND"/>
                  <p:cNvSpPr txBox="1"/>
                  <p:nvPr/>
                </p:nvSpPr>
                <p:spPr>
                  <a:xfrm>
                    <a:off x="278875" y="-1"/>
                    <a:ext cx="1012775" cy="4984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50800" tIns="50800" rIns="50800" bIns="50800" numCol="1" anchor="ctr">
                    <a:spAutoFit/>
                  </a:bodyPr>
                  <a:lstStyle>
                    <a:lvl1pPr>
                      <a:defRPr b="1" sz="2600">
                        <a:solidFill>
                          <a:schemeClr val="accent1">
                            <a:lumOff val="-13575"/>
                          </a:schemeClr>
                        </a:solidFill>
                      </a:defRPr>
                    </a:lvl1pPr>
                  </a:lstStyle>
                  <a:p>
                    <a:pPr/>
                    <a:r>
                      <a:t>WIND</a:t>
                    </a:r>
                  </a:p>
                </p:txBody>
              </p:sp>
            </p:grpSp>
          </p:grpSp>
          <p:sp>
            <p:nvSpPr>
              <p:cNvPr id="452" name="Water"/>
              <p:cNvSpPr/>
              <p:nvPr/>
            </p:nvSpPr>
            <p:spPr>
              <a:xfrm>
                <a:off x="3576742" y="2000361"/>
                <a:ext cx="1526786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3" name="Water"/>
              <p:cNvSpPr/>
              <p:nvPr/>
            </p:nvSpPr>
            <p:spPr>
              <a:xfrm>
                <a:off x="300406" y="3117935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4" name="Water"/>
              <p:cNvSpPr/>
              <p:nvPr/>
            </p:nvSpPr>
            <p:spPr>
              <a:xfrm>
                <a:off x="685113" y="4201847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5" name="Water"/>
              <p:cNvSpPr/>
              <p:nvPr/>
            </p:nvSpPr>
            <p:spPr>
              <a:xfrm>
                <a:off x="1135514" y="5319421"/>
                <a:ext cx="1526785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6" name="Water"/>
              <p:cNvSpPr/>
              <p:nvPr/>
            </p:nvSpPr>
            <p:spPr>
              <a:xfrm>
                <a:off x="3390213" y="42355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7" name="Water"/>
              <p:cNvSpPr/>
              <p:nvPr/>
            </p:nvSpPr>
            <p:spPr>
              <a:xfrm>
                <a:off x="3243713" y="5319421"/>
                <a:ext cx="1526786" cy="529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8" name="Water"/>
              <p:cNvSpPr/>
              <p:nvPr/>
            </p:nvSpPr>
            <p:spPr>
              <a:xfrm>
                <a:off x="4076013" y="3105208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59" name="Water"/>
              <p:cNvSpPr/>
              <p:nvPr/>
            </p:nvSpPr>
            <p:spPr>
              <a:xfrm>
                <a:off x="812113" y="2000361"/>
                <a:ext cx="1526785" cy="529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728"/>
                    </a:lnTo>
                    <a:cubicBezTo>
                      <a:pt x="292" y="3728"/>
                      <a:pt x="665" y="4209"/>
                      <a:pt x="1059" y="4708"/>
                    </a:cubicBezTo>
                    <a:cubicBezTo>
                      <a:pt x="1551" y="5332"/>
                      <a:pt x="2109" y="6053"/>
                      <a:pt x="2703" y="6053"/>
                    </a:cubicBezTo>
                    <a:cubicBezTo>
                      <a:pt x="3287" y="6053"/>
                      <a:pt x="3802" y="5365"/>
                      <a:pt x="4256" y="4757"/>
                    </a:cubicBezTo>
                    <a:cubicBezTo>
                      <a:pt x="4656" y="4226"/>
                      <a:pt x="5034" y="3728"/>
                      <a:pt x="5402" y="3728"/>
                    </a:cubicBezTo>
                    <a:cubicBezTo>
                      <a:pt x="5769" y="3728"/>
                      <a:pt x="6142" y="4226"/>
                      <a:pt x="6542" y="4757"/>
                    </a:cubicBezTo>
                    <a:cubicBezTo>
                      <a:pt x="6996" y="5365"/>
                      <a:pt x="7516" y="6053"/>
                      <a:pt x="8105" y="6053"/>
                    </a:cubicBezTo>
                    <a:cubicBezTo>
                      <a:pt x="8689" y="6053"/>
                      <a:pt x="9186" y="5380"/>
                      <a:pt x="9624" y="4771"/>
                    </a:cubicBezTo>
                    <a:cubicBezTo>
                      <a:pt x="10019" y="4225"/>
                      <a:pt x="10392" y="3728"/>
                      <a:pt x="10803" y="3728"/>
                    </a:cubicBezTo>
                    <a:cubicBezTo>
                      <a:pt x="11187" y="3728"/>
                      <a:pt x="11512" y="4178"/>
                      <a:pt x="11885" y="4708"/>
                    </a:cubicBezTo>
                    <a:cubicBezTo>
                      <a:pt x="12328" y="5332"/>
                      <a:pt x="12837" y="6053"/>
                      <a:pt x="13502" y="6053"/>
                    </a:cubicBezTo>
                    <a:cubicBezTo>
                      <a:pt x="14172" y="6053"/>
                      <a:pt x="14690" y="5333"/>
                      <a:pt x="15144" y="4693"/>
                    </a:cubicBezTo>
                    <a:cubicBezTo>
                      <a:pt x="15517" y="4179"/>
                      <a:pt x="15836" y="3728"/>
                      <a:pt x="16198" y="3728"/>
                    </a:cubicBezTo>
                    <a:cubicBezTo>
                      <a:pt x="16566" y="3728"/>
                      <a:pt x="16902" y="4182"/>
                      <a:pt x="17291" y="4727"/>
                    </a:cubicBezTo>
                    <a:cubicBezTo>
                      <a:pt x="17746" y="5351"/>
                      <a:pt x="18264" y="6053"/>
                      <a:pt x="18902" y="6053"/>
                    </a:cubicBezTo>
                    <a:cubicBezTo>
                      <a:pt x="19556" y="6053"/>
                      <a:pt x="20113" y="5319"/>
                      <a:pt x="20605" y="4664"/>
                    </a:cubicBezTo>
                    <a:cubicBezTo>
                      <a:pt x="20972" y="4181"/>
                      <a:pt x="21319" y="3728"/>
                      <a:pt x="21600" y="3728"/>
                    </a:cubicBezTo>
                    <a:lnTo>
                      <a:pt x="21600" y="0"/>
                    </a:lnTo>
                    <a:cubicBezTo>
                      <a:pt x="21038" y="0"/>
                      <a:pt x="20547" y="653"/>
                      <a:pt x="20071" y="1277"/>
                    </a:cubicBezTo>
                    <a:cubicBezTo>
                      <a:pt x="19655" y="1807"/>
                      <a:pt x="19270" y="2325"/>
                      <a:pt x="18897" y="2325"/>
                    </a:cubicBezTo>
                    <a:cubicBezTo>
                      <a:pt x="18551" y="2325"/>
                      <a:pt x="18221" y="1870"/>
                      <a:pt x="17842" y="1355"/>
                    </a:cubicBezTo>
                    <a:cubicBezTo>
                      <a:pt x="17377" y="715"/>
                      <a:pt x="16853" y="0"/>
                      <a:pt x="16198" y="0"/>
                    </a:cubicBezTo>
                    <a:cubicBezTo>
                      <a:pt x="15544" y="0"/>
                      <a:pt x="15037" y="716"/>
                      <a:pt x="14583" y="1340"/>
                    </a:cubicBezTo>
                    <a:cubicBezTo>
                      <a:pt x="14205" y="1871"/>
                      <a:pt x="13875" y="2325"/>
                      <a:pt x="13502" y="2325"/>
                    </a:cubicBezTo>
                    <a:cubicBezTo>
                      <a:pt x="13134" y="2325"/>
                      <a:pt x="12820" y="1870"/>
                      <a:pt x="12452" y="1355"/>
                    </a:cubicBezTo>
                    <a:cubicBezTo>
                      <a:pt x="11998" y="715"/>
                      <a:pt x="11485" y="0"/>
                      <a:pt x="10803" y="0"/>
                    </a:cubicBezTo>
                    <a:cubicBezTo>
                      <a:pt x="10106" y="0"/>
                      <a:pt x="9554" y="749"/>
                      <a:pt x="9073" y="1404"/>
                    </a:cubicBezTo>
                    <a:cubicBezTo>
                      <a:pt x="8711" y="1903"/>
                      <a:pt x="8402" y="2325"/>
                      <a:pt x="8105" y="2325"/>
                    </a:cubicBezTo>
                    <a:cubicBezTo>
                      <a:pt x="7802" y="2325"/>
                      <a:pt x="7467" y="1889"/>
                      <a:pt x="7083" y="1374"/>
                    </a:cubicBezTo>
                    <a:cubicBezTo>
                      <a:pt x="6602" y="735"/>
                      <a:pt x="6050" y="0"/>
                      <a:pt x="5402" y="0"/>
                    </a:cubicBezTo>
                    <a:cubicBezTo>
                      <a:pt x="4747" y="0"/>
                      <a:pt x="4202" y="735"/>
                      <a:pt x="3715" y="1374"/>
                    </a:cubicBezTo>
                    <a:cubicBezTo>
                      <a:pt x="3348" y="1858"/>
                      <a:pt x="3001" y="2325"/>
                      <a:pt x="2703" y="2325"/>
                    </a:cubicBezTo>
                    <a:cubicBezTo>
                      <a:pt x="2384" y="2325"/>
                      <a:pt x="1996" y="1827"/>
                      <a:pt x="1585" y="1296"/>
                    </a:cubicBezTo>
                    <a:cubicBezTo>
                      <a:pt x="1082" y="657"/>
                      <a:pt x="568" y="0"/>
                      <a:pt x="0" y="0"/>
                    </a:cubicBezTo>
                    <a:close/>
                    <a:moveTo>
                      <a:pt x="0" y="7769"/>
                    </a:moveTo>
                    <a:lnTo>
                      <a:pt x="0" y="11492"/>
                    </a:lnTo>
                    <a:cubicBezTo>
                      <a:pt x="292" y="11492"/>
                      <a:pt x="665" y="11977"/>
                      <a:pt x="1059" y="12477"/>
                    </a:cubicBezTo>
                    <a:cubicBezTo>
                      <a:pt x="1551" y="13100"/>
                      <a:pt x="2109" y="13817"/>
                      <a:pt x="2703" y="13817"/>
                    </a:cubicBezTo>
                    <a:cubicBezTo>
                      <a:pt x="3287" y="13817"/>
                      <a:pt x="3802" y="13133"/>
                      <a:pt x="4256" y="12525"/>
                    </a:cubicBezTo>
                    <a:cubicBezTo>
                      <a:pt x="4656" y="11995"/>
                      <a:pt x="5034" y="11492"/>
                      <a:pt x="5402" y="11492"/>
                    </a:cubicBezTo>
                    <a:cubicBezTo>
                      <a:pt x="5769" y="11492"/>
                      <a:pt x="6142" y="11995"/>
                      <a:pt x="6542" y="12525"/>
                    </a:cubicBezTo>
                    <a:cubicBezTo>
                      <a:pt x="6996" y="13133"/>
                      <a:pt x="7516" y="13817"/>
                      <a:pt x="8105" y="13817"/>
                    </a:cubicBezTo>
                    <a:cubicBezTo>
                      <a:pt x="8689" y="13817"/>
                      <a:pt x="9186" y="13148"/>
                      <a:pt x="9624" y="12540"/>
                    </a:cubicBezTo>
                    <a:cubicBezTo>
                      <a:pt x="10019" y="11994"/>
                      <a:pt x="10392" y="11492"/>
                      <a:pt x="10803" y="11492"/>
                    </a:cubicBezTo>
                    <a:cubicBezTo>
                      <a:pt x="11187" y="11492"/>
                      <a:pt x="11512" y="11946"/>
                      <a:pt x="11885" y="12477"/>
                    </a:cubicBezTo>
                    <a:cubicBezTo>
                      <a:pt x="12328" y="13100"/>
                      <a:pt x="12837" y="13817"/>
                      <a:pt x="13502" y="13817"/>
                    </a:cubicBezTo>
                    <a:cubicBezTo>
                      <a:pt x="14172" y="13817"/>
                      <a:pt x="14690" y="13101"/>
                      <a:pt x="15144" y="12462"/>
                    </a:cubicBezTo>
                    <a:cubicBezTo>
                      <a:pt x="15517" y="11947"/>
                      <a:pt x="15836" y="11492"/>
                      <a:pt x="16198" y="11492"/>
                    </a:cubicBezTo>
                    <a:cubicBezTo>
                      <a:pt x="16566" y="11492"/>
                      <a:pt x="16902" y="11945"/>
                      <a:pt x="17291" y="12491"/>
                    </a:cubicBezTo>
                    <a:cubicBezTo>
                      <a:pt x="17746" y="13115"/>
                      <a:pt x="18264" y="13817"/>
                      <a:pt x="18902" y="13817"/>
                    </a:cubicBezTo>
                    <a:cubicBezTo>
                      <a:pt x="19556" y="13817"/>
                      <a:pt x="20113" y="13083"/>
                      <a:pt x="20605" y="12428"/>
                    </a:cubicBezTo>
                    <a:cubicBezTo>
                      <a:pt x="20972" y="11944"/>
                      <a:pt x="21319" y="11492"/>
                      <a:pt x="21600" y="11492"/>
                    </a:cubicBezTo>
                    <a:lnTo>
                      <a:pt x="21600" y="7769"/>
                    </a:lnTo>
                    <a:cubicBezTo>
                      <a:pt x="21038" y="7769"/>
                      <a:pt x="20547" y="8422"/>
                      <a:pt x="20071" y="9045"/>
                    </a:cubicBezTo>
                    <a:cubicBezTo>
                      <a:pt x="19655" y="9591"/>
                      <a:pt x="19270" y="10088"/>
                      <a:pt x="18897" y="10088"/>
                    </a:cubicBezTo>
                    <a:cubicBezTo>
                      <a:pt x="18551" y="10088"/>
                      <a:pt x="18221" y="9638"/>
                      <a:pt x="17842" y="9123"/>
                    </a:cubicBezTo>
                    <a:cubicBezTo>
                      <a:pt x="17377" y="8484"/>
                      <a:pt x="16853" y="7769"/>
                      <a:pt x="16198" y="7769"/>
                    </a:cubicBezTo>
                    <a:cubicBezTo>
                      <a:pt x="15544" y="7769"/>
                      <a:pt x="15037" y="8485"/>
                      <a:pt x="14583" y="9109"/>
                    </a:cubicBezTo>
                    <a:cubicBezTo>
                      <a:pt x="14205" y="9639"/>
                      <a:pt x="13875" y="10088"/>
                      <a:pt x="13502" y="10088"/>
                    </a:cubicBezTo>
                    <a:cubicBezTo>
                      <a:pt x="13134" y="10088"/>
                      <a:pt x="12820" y="9638"/>
                      <a:pt x="12452" y="9123"/>
                    </a:cubicBezTo>
                    <a:cubicBezTo>
                      <a:pt x="11998" y="8484"/>
                      <a:pt x="11485" y="7769"/>
                      <a:pt x="10803" y="7769"/>
                    </a:cubicBezTo>
                    <a:cubicBezTo>
                      <a:pt x="10106" y="7769"/>
                      <a:pt x="9554" y="8517"/>
                      <a:pt x="9073" y="9172"/>
                    </a:cubicBezTo>
                    <a:cubicBezTo>
                      <a:pt x="8711" y="9671"/>
                      <a:pt x="8402" y="10088"/>
                      <a:pt x="8105" y="10088"/>
                    </a:cubicBezTo>
                    <a:cubicBezTo>
                      <a:pt x="7802" y="10088"/>
                      <a:pt x="7467" y="9653"/>
                      <a:pt x="7083" y="9138"/>
                    </a:cubicBezTo>
                    <a:cubicBezTo>
                      <a:pt x="6602" y="8499"/>
                      <a:pt x="6050" y="7769"/>
                      <a:pt x="5402" y="7769"/>
                    </a:cubicBezTo>
                    <a:cubicBezTo>
                      <a:pt x="4747" y="7769"/>
                      <a:pt x="4202" y="8499"/>
                      <a:pt x="3715" y="9138"/>
                    </a:cubicBezTo>
                    <a:cubicBezTo>
                      <a:pt x="3348" y="9622"/>
                      <a:pt x="3001" y="10088"/>
                      <a:pt x="2703" y="10088"/>
                    </a:cubicBezTo>
                    <a:cubicBezTo>
                      <a:pt x="2384" y="10088"/>
                      <a:pt x="1996" y="9590"/>
                      <a:pt x="1585" y="9060"/>
                    </a:cubicBezTo>
                    <a:cubicBezTo>
                      <a:pt x="1082" y="8421"/>
                      <a:pt x="568" y="7769"/>
                      <a:pt x="0" y="7769"/>
                    </a:cubicBezTo>
                    <a:close/>
                    <a:moveTo>
                      <a:pt x="0" y="15547"/>
                    </a:moveTo>
                    <a:lnTo>
                      <a:pt x="0" y="19275"/>
                    </a:lnTo>
                    <a:cubicBezTo>
                      <a:pt x="292" y="19275"/>
                      <a:pt x="665" y="19761"/>
                      <a:pt x="1059" y="20260"/>
                    </a:cubicBezTo>
                    <a:cubicBezTo>
                      <a:pt x="1551" y="20884"/>
                      <a:pt x="2109" y="21600"/>
                      <a:pt x="2703" y="21600"/>
                    </a:cubicBezTo>
                    <a:cubicBezTo>
                      <a:pt x="3287" y="21600"/>
                      <a:pt x="3802" y="20912"/>
                      <a:pt x="4256" y="20304"/>
                    </a:cubicBezTo>
                    <a:cubicBezTo>
                      <a:pt x="4656" y="19773"/>
                      <a:pt x="5034" y="19275"/>
                      <a:pt x="5402" y="19275"/>
                    </a:cubicBezTo>
                    <a:cubicBezTo>
                      <a:pt x="5769" y="19275"/>
                      <a:pt x="6142" y="19773"/>
                      <a:pt x="6542" y="20304"/>
                    </a:cubicBezTo>
                    <a:cubicBezTo>
                      <a:pt x="6996" y="20912"/>
                      <a:pt x="7516" y="21600"/>
                      <a:pt x="8105" y="21600"/>
                    </a:cubicBezTo>
                    <a:cubicBezTo>
                      <a:pt x="8689" y="21600"/>
                      <a:pt x="9186" y="20931"/>
                      <a:pt x="9624" y="20323"/>
                    </a:cubicBezTo>
                    <a:cubicBezTo>
                      <a:pt x="10019" y="19777"/>
                      <a:pt x="10392" y="19275"/>
                      <a:pt x="10803" y="19275"/>
                    </a:cubicBezTo>
                    <a:cubicBezTo>
                      <a:pt x="11187" y="19275"/>
                      <a:pt x="11512" y="19729"/>
                      <a:pt x="11885" y="20260"/>
                    </a:cubicBezTo>
                    <a:cubicBezTo>
                      <a:pt x="12328" y="20884"/>
                      <a:pt x="12837" y="21600"/>
                      <a:pt x="13502" y="21600"/>
                    </a:cubicBezTo>
                    <a:cubicBezTo>
                      <a:pt x="14172" y="21600"/>
                      <a:pt x="14690" y="20885"/>
                      <a:pt x="15144" y="20245"/>
                    </a:cubicBezTo>
                    <a:cubicBezTo>
                      <a:pt x="15517" y="19730"/>
                      <a:pt x="15836" y="19275"/>
                      <a:pt x="16198" y="19275"/>
                    </a:cubicBezTo>
                    <a:cubicBezTo>
                      <a:pt x="16566" y="19275"/>
                      <a:pt x="16902" y="19729"/>
                      <a:pt x="17291" y="20274"/>
                    </a:cubicBezTo>
                    <a:cubicBezTo>
                      <a:pt x="17746" y="20898"/>
                      <a:pt x="18264" y="21600"/>
                      <a:pt x="18902" y="21600"/>
                    </a:cubicBezTo>
                    <a:cubicBezTo>
                      <a:pt x="19556" y="21600"/>
                      <a:pt x="20113" y="20866"/>
                      <a:pt x="20605" y="20211"/>
                    </a:cubicBezTo>
                    <a:cubicBezTo>
                      <a:pt x="20972" y="19728"/>
                      <a:pt x="21319" y="19275"/>
                      <a:pt x="21600" y="19275"/>
                    </a:cubicBezTo>
                    <a:lnTo>
                      <a:pt x="21600" y="15547"/>
                    </a:lnTo>
                    <a:cubicBezTo>
                      <a:pt x="21038" y="15547"/>
                      <a:pt x="20547" y="16205"/>
                      <a:pt x="20071" y="16829"/>
                    </a:cubicBezTo>
                    <a:cubicBezTo>
                      <a:pt x="19655" y="17359"/>
                      <a:pt x="19270" y="17872"/>
                      <a:pt x="18897" y="17872"/>
                    </a:cubicBezTo>
                    <a:cubicBezTo>
                      <a:pt x="18551" y="17872"/>
                      <a:pt x="18221" y="17421"/>
                      <a:pt x="17842" y="16907"/>
                    </a:cubicBezTo>
                    <a:cubicBezTo>
                      <a:pt x="17377" y="16267"/>
                      <a:pt x="16853" y="15547"/>
                      <a:pt x="16198" y="15547"/>
                    </a:cubicBezTo>
                    <a:cubicBezTo>
                      <a:pt x="15544" y="15547"/>
                      <a:pt x="15037" y="16268"/>
                      <a:pt x="14583" y="16892"/>
                    </a:cubicBezTo>
                    <a:cubicBezTo>
                      <a:pt x="14205" y="17422"/>
                      <a:pt x="13875" y="17872"/>
                      <a:pt x="13502" y="17872"/>
                    </a:cubicBezTo>
                    <a:cubicBezTo>
                      <a:pt x="13134" y="17872"/>
                      <a:pt x="12820" y="17421"/>
                      <a:pt x="12452" y="16907"/>
                    </a:cubicBezTo>
                    <a:cubicBezTo>
                      <a:pt x="11998" y="16267"/>
                      <a:pt x="11485" y="15547"/>
                      <a:pt x="10803" y="15547"/>
                    </a:cubicBezTo>
                    <a:cubicBezTo>
                      <a:pt x="10106" y="15547"/>
                      <a:pt x="9554" y="16296"/>
                      <a:pt x="9073" y="16951"/>
                    </a:cubicBezTo>
                    <a:cubicBezTo>
                      <a:pt x="8711" y="17450"/>
                      <a:pt x="8402" y="17872"/>
                      <a:pt x="8105" y="17872"/>
                    </a:cubicBezTo>
                    <a:cubicBezTo>
                      <a:pt x="7802" y="17872"/>
                      <a:pt x="7467" y="17436"/>
                      <a:pt x="7083" y="16921"/>
                    </a:cubicBezTo>
                    <a:cubicBezTo>
                      <a:pt x="6602" y="16282"/>
                      <a:pt x="6050" y="15547"/>
                      <a:pt x="5402" y="15547"/>
                    </a:cubicBezTo>
                    <a:cubicBezTo>
                      <a:pt x="4747" y="15547"/>
                      <a:pt x="4202" y="16282"/>
                      <a:pt x="3715" y="16921"/>
                    </a:cubicBezTo>
                    <a:cubicBezTo>
                      <a:pt x="3348" y="17405"/>
                      <a:pt x="3001" y="17872"/>
                      <a:pt x="2703" y="17872"/>
                    </a:cubicBezTo>
                    <a:cubicBezTo>
                      <a:pt x="2384" y="17872"/>
                      <a:pt x="1996" y="17374"/>
                      <a:pt x="1585" y="16843"/>
                    </a:cubicBezTo>
                    <a:cubicBezTo>
                      <a:pt x="1082" y="16204"/>
                      <a:pt x="568" y="15547"/>
                      <a:pt x="0" y="15547"/>
                    </a:cubicBezTo>
                    <a:close/>
                  </a:path>
                </a:pathLst>
              </a:custGeom>
              <a:solidFill>
                <a:srgbClr val="FFFFFF">
                  <a:alpha val="28985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  <p:sp>
        <p:nvSpPr>
          <p:cNvPr id="462" name="Dead Run"/>
          <p:cNvSpPr txBox="1"/>
          <p:nvPr/>
        </p:nvSpPr>
        <p:spPr>
          <a:xfrm>
            <a:off x="5794451" y="8640978"/>
            <a:ext cx="1695298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Dead Run</a:t>
            </a:r>
          </a:p>
        </p:txBody>
      </p:sp>
      <p:grpSp>
        <p:nvGrpSpPr>
          <p:cNvPr id="466" name="Group"/>
          <p:cNvGrpSpPr/>
          <p:nvPr/>
        </p:nvGrpSpPr>
        <p:grpSpPr>
          <a:xfrm flipH="1" rot="10800000">
            <a:off x="5491679" y="6477572"/>
            <a:ext cx="1361001" cy="1639266"/>
            <a:chOff x="0" y="0"/>
            <a:chExt cx="1361000" cy="1639264"/>
          </a:xfrm>
        </p:grpSpPr>
        <p:sp>
          <p:nvSpPr>
            <p:cNvPr id="463" name="Shape"/>
            <p:cNvSpPr/>
            <p:nvPr/>
          </p:nvSpPr>
          <p:spPr>
            <a:xfrm>
              <a:off x="576498" y="0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0" name="Connection Line"/>
            <p:cNvSpPr/>
            <p:nvPr/>
          </p:nvSpPr>
          <p:spPr>
            <a:xfrm>
              <a:off x="0" y="485869"/>
              <a:ext cx="955465" cy="33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65" y="7359"/>
                    <a:pt x="14665" y="159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65" name="Circle"/>
            <p:cNvSpPr/>
            <p:nvPr/>
          </p:nvSpPr>
          <p:spPr>
            <a:xfrm>
              <a:off x="908637" y="423503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470" name="Group"/>
          <p:cNvGrpSpPr/>
          <p:nvPr/>
        </p:nvGrpSpPr>
        <p:grpSpPr>
          <a:xfrm rot="10800000">
            <a:off x="6075871" y="6477572"/>
            <a:ext cx="1361001" cy="1639266"/>
            <a:chOff x="0" y="0"/>
            <a:chExt cx="1361000" cy="1639264"/>
          </a:xfrm>
        </p:grpSpPr>
        <p:sp>
          <p:nvSpPr>
            <p:cNvPr id="467" name="Shape"/>
            <p:cNvSpPr/>
            <p:nvPr/>
          </p:nvSpPr>
          <p:spPr>
            <a:xfrm>
              <a:off x="576498" y="0"/>
              <a:ext cx="784503" cy="163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0804" y="0"/>
                  </a:moveTo>
                  <a:cubicBezTo>
                    <a:pt x="13717" y="857"/>
                    <a:pt x="16138" y="1999"/>
                    <a:pt x="17891" y="3335"/>
                  </a:cubicBezTo>
                  <a:cubicBezTo>
                    <a:pt x="19549" y="4598"/>
                    <a:pt x="20567" y="6004"/>
                    <a:pt x="20882" y="7451"/>
                  </a:cubicBezTo>
                  <a:cubicBezTo>
                    <a:pt x="21338" y="9817"/>
                    <a:pt x="21460" y="12195"/>
                    <a:pt x="21248" y="14568"/>
                  </a:cubicBezTo>
                  <a:cubicBezTo>
                    <a:pt x="21038" y="16925"/>
                    <a:pt x="20498" y="19274"/>
                    <a:pt x="19632" y="21600"/>
                  </a:cubicBezTo>
                  <a:lnTo>
                    <a:pt x="1957" y="21454"/>
                  </a:lnTo>
                  <a:cubicBezTo>
                    <a:pt x="989" y="19235"/>
                    <a:pt x="378" y="16989"/>
                    <a:pt x="129" y="14733"/>
                  </a:cubicBezTo>
                  <a:cubicBezTo>
                    <a:pt x="-140" y="12302"/>
                    <a:pt x="11" y="9866"/>
                    <a:pt x="581" y="7445"/>
                  </a:cubicBezTo>
                  <a:cubicBezTo>
                    <a:pt x="1041" y="5961"/>
                    <a:pt x="2196" y="4532"/>
                    <a:pt x="3976" y="3245"/>
                  </a:cubicBezTo>
                  <a:cubicBezTo>
                    <a:pt x="5727" y="1978"/>
                    <a:pt x="8049" y="875"/>
                    <a:pt x="108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1" name="Connection Line"/>
            <p:cNvSpPr/>
            <p:nvPr/>
          </p:nvSpPr>
          <p:spPr>
            <a:xfrm>
              <a:off x="0" y="485869"/>
              <a:ext cx="955465" cy="33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65" y="7359"/>
                    <a:pt x="14665" y="159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469" name="Circle"/>
            <p:cNvSpPr/>
            <p:nvPr/>
          </p:nvSpPr>
          <p:spPr>
            <a:xfrm>
              <a:off x="908637" y="423503"/>
              <a:ext cx="127001" cy="127001"/>
            </a:xfrm>
            <a:prstGeom prst="ellipse">
              <a:avLst/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477" name="Group"/>
          <p:cNvGrpSpPr/>
          <p:nvPr/>
        </p:nvGrpSpPr>
        <p:grpSpPr>
          <a:xfrm>
            <a:off x="10835887" y="584199"/>
            <a:ext cx="1619978" cy="2197385"/>
            <a:chOff x="0" y="0"/>
            <a:chExt cx="1619976" cy="2197383"/>
          </a:xfrm>
        </p:grpSpPr>
        <p:sp>
          <p:nvSpPr>
            <p:cNvPr id="471" name="Shape"/>
            <p:cNvSpPr/>
            <p:nvPr/>
          </p:nvSpPr>
          <p:spPr>
            <a:xfrm>
              <a:off x="674823" y="1673940"/>
              <a:ext cx="191240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>
                <a:alpha val="8636"/>
              </a:srgbClr>
            </a:solidFill>
            <a:ln w="12700" cap="flat">
              <a:solidFill>
                <a:srgbClr val="000000">
                  <a:alpha val="8636"/>
                </a:srgbClr>
              </a:solidFill>
              <a:prstDash val="sysDot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72" name="Shape"/>
            <p:cNvSpPr/>
            <p:nvPr/>
          </p:nvSpPr>
          <p:spPr>
            <a:xfrm>
              <a:off x="674823" y="1462933"/>
              <a:ext cx="191240" cy="34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085" y="18302"/>
                  </a:lnTo>
                  <a:cubicBezTo>
                    <a:pt x="18785" y="19288"/>
                    <a:pt x="15913" y="20084"/>
                    <a:pt x="12665" y="20637"/>
                  </a:cubicBezTo>
                  <a:cubicBezTo>
                    <a:pt x="8724" y="21308"/>
                    <a:pt x="4357" y="21600"/>
                    <a:pt x="0" y="214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8B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476" name="Group"/>
            <p:cNvGrpSpPr/>
            <p:nvPr/>
          </p:nvGrpSpPr>
          <p:grpSpPr>
            <a:xfrm>
              <a:off x="0" y="-1"/>
              <a:ext cx="1619977" cy="1745633"/>
              <a:chOff x="0" y="0"/>
              <a:chExt cx="1619976" cy="1745631"/>
            </a:xfrm>
          </p:grpSpPr>
          <p:sp>
            <p:nvSpPr>
              <p:cNvPr id="473" name="Line"/>
              <p:cNvSpPr/>
              <p:nvPr/>
            </p:nvSpPr>
            <p:spPr>
              <a:xfrm flipV="1">
                <a:off x="1074129" y="-1"/>
                <a:ext cx="1" cy="152400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Shape"/>
              <p:cNvSpPr/>
              <p:nvPr/>
            </p:nvSpPr>
            <p:spPr>
              <a:xfrm flipH="1" rot="5400000">
                <a:off x="642594" y="768249"/>
                <a:ext cx="334789" cy="1619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fill="norm" stroke="1" extrusionOk="0">
                    <a:moveTo>
                      <a:pt x="19935" y="0"/>
                    </a:moveTo>
                    <a:cubicBezTo>
                      <a:pt x="20223" y="1228"/>
                      <a:pt x="20444" y="2456"/>
                      <a:pt x="20599" y="3683"/>
                    </a:cubicBezTo>
                    <a:cubicBezTo>
                      <a:pt x="20806" y="5315"/>
                      <a:pt x="20894" y="6940"/>
                      <a:pt x="20827" y="8562"/>
                    </a:cubicBezTo>
                    <a:cubicBezTo>
                      <a:pt x="21180" y="10617"/>
                      <a:pt x="21386" y="12672"/>
                      <a:pt x="21446" y="14728"/>
                    </a:cubicBezTo>
                    <a:cubicBezTo>
                      <a:pt x="21513" y="17017"/>
                      <a:pt x="21397" y="19308"/>
                      <a:pt x="21101" y="21600"/>
                    </a:cubicBezTo>
                    <a:lnTo>
                      <a:pt x="1121" y="21507"/>
                    </a:lnTo>
                    <a:cubicBezTo>
                      <a:pt x="455" y="19541"/>
                      <a:pt x="86" y="17569"/>
                      <a:pt x="13" y="15596"/>
                    </a:cubicBezTo>
                    <a:cubicBezTo>
                      <a:pt x="-87" y="12881"/>
                      <a:pt x="374" y="10168"/>
                      <a:pt x="1395" y="7465"/>
                    </a:cubicBezTo>
                    <a:cubicBezTo>
                      <a:pt x="2593" y="5570"/>
                      <a:pt x="5707" y="3781"/>
                      <a:pt x="10448" y="2264"/>
                    </a:cubicBezTo>
                    <a:cubicBezTo>
                      <a:pt x="13151" y="1399"/>
                      <a:pt x="16346" y="637"/>
                      <a:pt x="199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475" name="Triangle"/>
              <p:cNvSpPr/>
              <p:nvPr/>
            </p:nvSpPr>
            <p:spPr>
              <a:xfrm flipH="1">
                <a:off x="237388" y="59514"/>
                <a:ext cx="761502" cy="1182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5D5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4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1" dur="400" fill="hold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4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4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7" grpId="4"/>
      <p:bldP build="whole" bldLvl="1" animBg="1" rev="0" advAuto="0" spid="466" grpId="1"/>
      <p:bldP build="whole" bldLvl="1" animBg="1" rev="0" advAuto="0" spid="466" grpId="2"/>
      <p:bldP build="whole" bldLvl="1" animBg="1" rev="0" advAuto="0" spid="470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